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64" r:id="rId14"/>
    <p:sldId id="265" r:id="rId15"/>
    <p:sldId id="266" r:id="rId16"/>
    <p:sldId id="267" r:id="rId17"/>
    <p:sldId id="268" r:id="rId18"/>
    <p:sldId id="271" r:id="rId19"/>
    <p:sldId id="259" r:id="rId20"/>
    <p:sldId id="260" r:id="rId21"/>
    <p:sldId id="261" r:id="rId22"/>
    <p:sldId id="262" r:id="rId23"/>
    <p:sldId id="263" r:id="rId24"/>
    <p:sldId id="270" r:id="rId25"/>
    <p:sldId id="272" r:id="rId26"/>
    <p:sldId id="273" r:id="rId27"/>
    <p:sldId id="275" r:id="rId28"/>
    <p:sldId id="276" r:id="rId29"/>
    <p:sldId id="278" r:id="rId30"/>
    <p:sldId id="279" r:id="rId31"/>
    <p:sldId id="277" r:id="rId32"/>
    <p:sldId id="274" r:id="rId33"/>
    <p:sldId id="289" r:id="rId34"/>
    <p:sldId id="269" r:id="rId35"/>
    <p:sldId id="29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  <a:srgbClr val="F3F3F3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47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437BE3-60EF-4F44-9B68-9C2DDB468873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7F8BCC-D819-4D7F-8848-77FF6F41B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98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F8BCC-D819-4D7F-8848-77FF6F41B4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383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0106-3498-4571-8873-00A4B2B735C5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606E-E406-4D3D-81E7-05152155F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04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0106-3498-4571-8873-00A4B2B735C5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606E-E406-4D3D-81E7-05152155F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399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0106-3498-4571-8873-00A4B2B735C5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606E-E406-4D3D-81E7-05152155F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766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0106-3498-4571-8873-00A4B2B735C5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606E-E406-4D3D-81E7-05152155F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199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0106-3498-4571-8873-00A4B2B735C5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606E-E406-4D3D-81E7-05152155F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038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0106-3498-4571-8873-00A4B2B735C5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606E-E406-4D3D-81E7-05152155F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312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0106-3498-4571-8873-00A4B2B735C5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606E-E406-4D3D-81E7-05152155F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27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0106-3498-4571-8873-00A4B2B735C5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606E-E406-4D3D-81E7-05152155F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0106-3498-4571-8873-00A4B2B735C5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606E-E406-4D3D-81E7-05152155F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68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0106-3498-4571-8873-00A4B2B735C5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606E-E406-4D3D-81E7-05152155F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397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0106-3498-4571-8873-00A4B2B735C5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606E-E406-4D3D-81E7-05152155F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456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40106-3498-4571-8873-00A4B2B735C5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606E-E406-4D3D-81E7-05152155F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109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0ZvF-FbCr0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4PQgjjOqJa4" TargetMode="External"/><Relationship Id="rId4" Type="http://schemas.openxmlformats.org/officeDocument/2006/relationships/hyperlink" Target="https://www.youtube.com/watch?v=Ftt9e8xnKE4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ppeliaSim User Manu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13" y="1645520"/>
            <a:ext cx="571500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5206181" y="-582027"/>
            <a:ext cx="7328769" cy="8092154"/>
            <a:chOff x="5411481" y="-582027"/>
            <a:chExt cx="7123469" cy="8092154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" name="Hexagon 2"/>
            <p:cNvSpPr/>
            <p:nvPr/>
          </p:nvSpPr>
          <p:spPr>
            <a:xfrm>
              <a:off x="6297560" y="1327355"/>
              <a:ext cx="1060704" cy="914400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Hexagon 6"/>
            <p:cNvSpPr/>
            <p:nvPr/>
          </p:nvSpPr>
          <p:spPr>
            <a:xfrm>
              <a:off x="7157883" y="1799303"/>
              <a:ext cx="1060704" cy="914400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Hexagon 7"/>
            <p:cNvSpPr/>
            <p:nvPr/>
          </p:nvSpPr>
          <p:spPr>
            <a:xfrm>
              <a:off x="7157883" y="856479"/>
              <a:ext cx="1060704" cy="914400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/>
            <p:cNvSpPr/>
            <p:nvPr/>
          </p:nvSpPr>
          <p:spPr>
            <a:xfrm>
              <a:off x="8003458" y="1328427"/>
              <a:ext cx="1060704" cy="914400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/>
            <p:cNvSpPr/>
            <p:nvPr/>
          </p:nvSpPr>
          <p:spPr>
            <a:xfrm>
              <a:off x="8863781" y="1800375"/>
              <a:ext cx="1060704" cy="914400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Hexagon 10"/>
            <p:cNvSpPr/>
            <p:nvPr/>
          </p:nvSpPr>
          <p:spPr>
            <a:xfrm>
              <a:off x="8863781" y="857551"/>
              <a:ext cx="1060704" cy="914400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Hexagon 11"/>
            <p:cNvSpPr/>
            <p:nvPr/>
          </p:nvSpPr>
          <p:spPr>
            <a:xfrm>
              <a:off x="7157883" y="2748427"/>
              <a:ext cx="1060704" cy="914400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Hexagon 12"/>
            <p:cNvSpPr/>
            <p:nvPr/>
          </p:nvSpPr>
          <p:spPr>
            <a:xfrm>
              <a:off x="8003458" y="3220375"/>
              <a:ext cx="1060704" cy="914400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Hexagon 13"/>
            <p:cNvSpPr/>
            <p:nvPr/>
          </p:nvSpPr>
          <p:spPr>
            <a:xfrm>
              <a:off x="8003458" y="2277551"/>
              <a:ext cx="1060704" cy="914400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Hexagon 14"/>
            <p:cNvSpPr/>
            <p:nvPr/>
          </p:nvSpPr>
          <p:spPr>
            <a:xfrm>
              <a:off x="8863781" y="2749499"/>
              <a:ext cx="1060704" cy="914400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Hexagon 15"/>
            <p:cNvSpPr/>
            <p:nvPr/>
          </p:nvSpPr>
          <p:spPr>
            <a:xfrm>
              <a:off x="9724104" y="3221447"/>
              <a:ext cx="1060704" cy="914400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Hexagon 16"/>
            <p:cNvSpPr/>
            <p:nvPr/>
          </p:nvSpPr>
          <p:spPr>
            <a:xfrm>
              <a:off x="9724104" y="2278623"/>
              <a:ext cx="1060704" cy="914400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Hexagon 17"/>
            <p:cNvSpPr/>
            <p:nvPr/>
          </p:nvSpPr>
          <p:spPr>
            <a:xfrm>
              <a:off x="9724104" y="1327355"/>
              <a:ext cx="1060704" cy="914400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Hexagon 18"/>
            <p:cNvSpPr/>
            <p:nvPr/>
          </p:nvSpPr>
          <p:spPr>
            <a:xfrm>
              <a:off x="10584427" y="1784555"/>
              <a:ext cx="1060704" cy="914400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Hexagon 19"/>
            <p:cNvSpPr/>
            <p:nvPr/>
          </p:nvSpPr>
          <p:spPr>
            <a:xfrm>
              <a:off x="10569679" y="841731"/>
              <a:ext cx="1060704" cy="914400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Hexagon 20"/>
            <p:cNvSpPr/>
            <p:nvPr/>
          </p:nvSpPr>
          <p:spPr>
            <a:xfrm>
              <a:off x="11444750" y="1313679"/>
              <a:ext cx="1060704" cy="914400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Hexagon 21"/>
            <p:cNvSpPr/>
            <p:nvPr/>
          </p:nvSpPr>
          <p:spPr>
            <a:xfrm>
              <a:off x="10569679" y="-103237"/>
              <a:ext cx="1060704" cy="914400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Hexagon 22"/>
            <p:cNvSpPr/>
            <p:nvPr/>
          </p:nvSpPr>
          <p:spPr>
            <a:xfrm>
              <a:off x="11430002" y="368711"/>
              <a:ext cx="1060704" cy="914400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Hexagon 26"/>
            <p:cNvSpPr/>
            <p:nvPr/>
          </p:nvSpPr>
          <p:spPr>
            <a:xfrm>
              <a:off x="8010898" y="383459"/>
              <a:ext cx="1060704" cy="914400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Hexagon 27"/>
            <p:cNvSpPr/>
            <p:nvPr/>
          </p:nvSpPr>
          <p:spPr>
            <a:xfrm>
              <a:off x="8871221" y="-81121"/>
              <a:ext cx="1060704" cy="914400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Hexagon 28"/>
            <p:cNvSpPr/>
            <p:nvPr/>
          </p:nvSpPr>
          <p:spPr>
            <a:xfrm>
              <a:off x="9716664" y="385603"/>
              <a:ext cx="1053396" cy="908100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Hexagon 29"/>
            <p:cNvSpPr/>
            <p:nvPr/>
          </p:nvSpPr>
          <p:spPr>
            <a:xfrm>
              <a:off x="5426229" y="3720747"/>
              <a:ext cx="1060704" cy="914400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Hexagon 30"/>
            <p:cNvSpPr/>
            <p:nvPr/>
          </p:nvSpPr>
          <p:spPr>
            <a:xfrm>
              <a:off x="7146875" y="3707071"/>
              <a:ext cx="1060704" cy="914400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Hexagon 31"/>
            <p:cNvSpPr/>
            <p:nvPr/>
          </p:nvSpPr>
          <p:spPr>
            <a:xfrm>
              <a:off x="5411481" y="4655123"/>
              <a:ext cx="1060704" cy="914400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Hexagon 32"/>
            <p:cNvSpPr/>
            <p:nvPr/>
          </p:nvSpPr>
          <p:spPr>
            <a:xfrm>
              <a:off x="6301300" y="5156567"/>
              <a:ext cx="1060704" cy="914400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Hexagon 33"/>
            <p:cNvSpPr/>
            <p:nvPr/>
          </p:nvSpPr>
          <p:spPr>
            <a:xfrm>
              <a:off x="6286552" y="4198995"/>
              <a:ext cx="1060704" cy="914400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Hexagon 34"/>
            <p:cNvSpPr/>
            <p:nvPr/>
          </p:nvSpPr>
          <p:spPr>
            <a:xfrm>
              <a:off x="7146875" y="4656195"/>
              <a:ext cx="1060704" cy="914400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Hexagon 35"/>
            <p:cNvSpPr/>
            <p:nvPr/>
          </p:nvSpPr>
          <p:spPr>
            <a:xfrm>
              <a:off x="8007198" y="5128143"/>
              <a:ext cx="1060704" cy="914400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Hexagon 36"/>
            <p:cNvSpPr/>
            <p:nvPr/>
          </p:nvSpPr>
          <p:spPr>
            <a:xfrm>
              <a:off x="8007198" y="4170571"/>
              <a:ext cx="1060704" cy="914400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Hexagon 37"/>
            <p:cNvSpPr/>
            <p:nvPr/>
          </p:nvSpPr>
          <p:spPr>
            <a:xfrm>
              <a:off x="8867521" y="3705999"/>
              <a:ext cx="1060704" cy="914400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Hexagon 38"/>
            <p:cNvSpPr/>
            <p:nvPr/>
          </p:nvSpPr>
          <p:spPr>
            <a:xfrm>
              <a:off x="8867521" y="4655123"/>
              <a:ext cx="1060704" cy="914400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Hexagon 39"/>
            <p:cNvSpPr/>
            <p:nvPr/>
          </p:nvSpPr>
          <p:spPr>
            <a:xfrm>
              <a:off x="9727844" y="5127071"/>
              <a:ext cx="1060704" cy="914400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Hexagon 40"/>
            <p:cNvSpPr/>
            <p:nvPr/>
          </p:nvSpPr>
          <p:spPr>
            <a:xfrm>
              <a:off x="9727844" y="4177947"/>
              <a:ext cx="1060704" cy="914400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Hexagon 41"/>
            <p:cNvSpPr/>
            <p:nvPr/>
          </p:nvSpPr>
          <p:spPr>
            <a:xfrm>
              <a:off x="10599175" y="2748427"/>
              <a:ext cx="1060704" cy="914400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Hexagon 42"/>
            <p:cNvSpPr/>
            <p:nvPr/>
          </p:nvSpPr>
          <p:spPr>
            <a:xfrm>
              <a:off x="11474246" y="3205627"/>
              <a:ext cx="1060704" cy="914400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Hexagon 43"/>
            <p:cNvSpPr/>
            <p:nvPr/>
          </p:nvSpPr>
          <p:spPr>
            <a:xfrm>
              <a:off x="11459498" y="2256503"/>
              <a:ext cx="1060704" cy="914400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Hexagon 44"/>
            <p:cNvSpPr/>
            <p:nvPr/>
          </p:nvSpPr>
          <p:spPr>
            <a:xfrm>
              <a:off x="10588167" y="4641447"/>
              <a:ext cx="1060704" cy="914400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Hexagon 45"/>
            <p:cNvSpPr/>
            <p:nvPr/>
          </p:nvSpPr>
          <p:spPr>
            <a:xfrm>
              <a:off x="11448490" y="5113395"/>
              <a:ext cx="1060704" cy="914400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Hexagon 46"/>
            <p:cNvSpPr/>
            <p:nvPr/>
          </p:nvSpPr>
          <p:spPr>
            <a:xfrm>
              <a:off x="11448490" y="4164271"/>
              <a:ext cx="1060704" cy="914400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Hexagon 47"/>
            <p:cNvSpPr/>
            <p:nvPr/>
          </p:nvSpPr>
          <p:spPr>
            <a:xfrm>
              <a:off x="10591801" y="3685882"/>
              <a:ext cx="1060704" cy="914400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Hexagon 48"/>
            <p:cNvSpPr/>
            <p:nvPr/>
          </p:nvSpPr>
          <p:spPr>
            <a:xfrm>
              <a:off x="7133288" y="-83729"/>
              <a:ext cx="1060704" cy="914400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>
              <a:off x="8007695" y="-582027"/>
              <a:ext cx="1060704" cy="914400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>
              <a:off x="9724104" y="-563048"/>
              <a:ext cx="1060704" cy="914400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>
              <a:off x="11436263" y="-578267"/>
              <a:ext cx="1060704" cy="914400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>
              <a:off x="10584427" y="5613767"/>
              <a:ext cx="1060704" cy="914400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>
              <a:off x="8861260" y="5623283"/>
              <a:ext cx="1060704" cy="914400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>
              <a:off x="7157883" y="5638031"/>
              <a:ext cx="1060704" cy="914400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>
              <a:off x="9714275" y="6104747"/>
              <a:ext cx="1060704" cy="914400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>
              <a:off x="11458319" y="6095231"/>
              <a:ext cx="1060704" cy="914400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>
              <a:off x="8004719" y="6107823"/>
              <a:ext cx="1060704" cy="914400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>
              <a:off x="8861260" y="6595727"/>
              <a:ext cx="1060704" cy="914400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>
              <a:off x="10588754" y="6580855"/>
              <a:ext cx="1060704" cy="914400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915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38199" y="18614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dirty="0" smtClean="0">
                <a:solidFill>
                  <a:srgbClr val="000000"/>
                </a:solidFill>
                <a:latin typeface="Calibri" panose="020F0502020204030204" pitchFamily="34" charset="0"/>
                <a:cs typeface="2  Badr" panose="00000400000000000000" pitchFamily="2" charset="-78"/>
              </a:rPr>
              <a:t>نمونه کد در زبان برنامه نویسی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2  Badr" panose="00000400000000000000" pitchFamily="2" charset="-78"/>
              </a:rPr>
              <a:t>Java</a:t>
            </a:r>
            <a:endParaRPr lang="en-US" dirty="0">
              <a:cs typeface="2  Badr" panose="00000400000000000000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715124" y="1359916"/>
            <a:ext cx="1444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What is Java?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902245" y="2036549"/>
            <a:ext cx="445155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2400" dirty="0">
                <a:solidFill>
                  <a:srgbClr val="040C28"/>
                </a:solidFill>
                <a:latin typeface="Google Sans"/>
                <a:cs typeface="2  Badr" panose="00000400000000000000" pitchFamily="2" charset="-78"/>
              </a:rPr>
              <a:t>جاوا</a:t>
            </a:r>
            <a:r>
              <a:rPr lang="fa-IR" sz="2400" dirty="0">
                <a:solidFill>
                  <a:srgbClr val="202124"/>
                </a:solidFill>
                <a:latin typeface="Google Sans"/>
                <a:cs typeface="2  Badr" panose="00000400000000000000" pitchFamily="2" charset="-78"/>
              </a:rPr>
              <a:t> </a:t>
            </a:r>
            <a:r>
              <a:rPr lang="fa-IR" sz="2400" dirty="0" smtClean="0">
                <a:solidFill>
                  <a:srgbClr val="202124"/>
                </a:solidFill>
                <a:latin typeface="Google Sans"/>
                <a:cs typeface="2  Badr" panose="00000400000000000000" pitchFamily="2" charset="-78"/>
              </a:rPr>
              <a:t>به </a:t>
            </a:r>
            <a:r>
              <a:rPr lang="fa-IR" sz="2400" dirty="0">
                <a:solidFill>
                  <a:srgbClr val="202124"/>
                </a:solidFill>
                <a:latin typeface="Google Sans"/>
                <a:cs typeface="2  Badr" panose="00000400000000000000" pitchFamily="2" charset="-78"/>
              </a:rPr>
              <a:t>انگلیسی: </a:t>
            </a:r>
            <a:r>
              <a:rPr lang="en-US" sz="2400" dirty="0" smtClean="0">
                <a:solidFill>
                  <a:srgbClr val="202124"/>
                </a:solidFill>
                <a:latin typeface="Google Sans"/>
                <a:cs typeface="2  Badr" panose="00000400000000000000" pitchFamily="2" charset="-78"/>
              </a:rPr>
              <a:t> Java</a:t>
            </a:r>
            <a:r>
              <a:rPr lang="fa-IR" sz="2400" dirty="0" smtClean="0">
                <a:solidFill>
                  <a:srgbClr val="202124"/>
                </a:solidFill>
                <a:latin typeface="Google Sans"/>
                <a:cs typeface="2  Badr" panose="00000400000000000000" pitchFamily="2" charset="-78"/>
              </a:rPr>
              <a:t>یک</a:t>
            </a:r>
            <a:r>
              <a:rPr lang="fa-IR" sz="2400" dirty="0">
                <a:solidFill>
                  <a:srgbClr val="202124"/>
                </a:solidFill>
                <a:latin typeface="Google Sans"/>
                <a:cs typeface="2  Badr" panose="00000400000000000000" pitchFamily="2" charset="-78"/>
              </a:rPr>
              <a:t> </a:t>
            </a:r>
            <a:r>
              <a:rPr lang="fa-IR" sz="2400" dirty="0">
                <a:solidFill>
                  <a:srgbClr val="040C28"/>
                </a:solidFill>
                <a:latin typeface="Google Sans"/>
                <a:cs typeface="2  Badr" panose="00000400000000000000" pitchFamily="2" charset="-78"/>
              </a:rPr>
              <a:t>زبان</a:t>
            </a:r>
            <a:r>
              <a:rPr lang="fa-IR" sz="2400" dirty="0">
                <a:solidFill>
                  <a:srgbClr val="202124"/>
                </a:solidFill>
                <a:latin typeface="Google Sans"/>
                <a:cs typeface="2  Badr" panose="00000400000000000000" pitchFamily="2" charset="-78"/>
              </a:rPr>
              <a:t> برنامه‌نویسیِ شیءگرا است که نخستین بار توسط جیمز گاسلینگ در شرکت سان‌مایکروسیستمز ایجاد گردید و در سال ۱۹۹۱ به عنوان بخشی از سکوی </a:t>
            </a:r>
            <a:r>
              <a:rPr lang="fa-IR" sz="2400" dirty="0">
                <a:solidFill>
                  <a:srgbClr val="040C28"/>
                </a:solidFill>
                <a:latin typeface="Google Sans"/>
                <a:cs typeface="2  Badr" panose="00000400000000000000" pitchFamily="2" charset="-78"/>
              </a:rPr>
              <a:t>جاوا</a:t>
            </a:r>
            <a:r>
              <a:rPr lang="fa-IR" sz="2400" dirty="0">
                <a:solidFill>
                  <a:srgbClr val="202124"/>
                </a:solidFill>
                <a:latin typeface="Google Sans"/>
                <a:cs typeface="2  Badr" panose="00000400000000000000" pitchFamily="2" charset="-78"/>
              </a:rPr>
              <a:t> منتشر شد. </a:t>
            </a:r>
            <a:r>
              <a:rPr lang="fa-IR" sz="2400" dirty="0">
                <a:solidFill>
                  <a:srgbClr val="040C28"/>
                </a:solidFill>
                <a:latin typeface="Google Sans"/>
                <a:cs typeface="2  Badr" panose="00000400000000000000" pitchFamily="2" charset="-78"/>
              </a:rPr>
              <a:t>زبان جاوا</a:t>
            </a:r>
            <a:r>
              <a:rPr lang="fa-IR" sz="2400" dirty="0">
                <a:solidFill>
                  <a:srgbClr val="202124"/>
                </a:solidFill>
                <a:latin typeface="Google Sans"/>
                <a:cs typeface="2  Badr" panose="00000400000000000000" pitchFamily="2" charset="-78"/>
              </a:rPr>
              <a:t> شبیه به سی‌پلاس‌پلاس است؛ اما مدل شیءگرایی آسان‌تری دارد و از قابلیت‌های سطح پایین کمتری پشتیبانی می‌کند</a:t>
            </a:r>
            <a:endParaRPr lang="en-US" sz="2400" dirty="0">
              <a:cs typeface="2  Badr" panose="00000400000000000000" pitchFamily="2" charset="-7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72" y="1729248"/>
            <a:ext cx="5326627" cy="28659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936" y="3162199"/>
            <a:ext cx="58769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034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209151" y="663365"/>
            <a:ext cx="34836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sz="3200" dirty="0" err="1">
                <a:solidFill>
                  <a:srgbClr val="000000"/>
                </a:solidFill>
                <a:latin typeface="Calibri" panose="020F0502020204030204" pitchFamily="34" charset="0"/>
                <a:cs typeface="2  Davat" panose="00000400000000000000" pitchFamily="2" charset="-78"/>
              </a:rPr>
              <a:t>CoppeliaSim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cs typeface="2  Davat" panose="00000400000000000000" pitchFamily="2" charset="-78"/>
              </a:rPr>
              <a:t> </a:t>
            </a:r>
            <a:r>
              <a:rPr lang="fa-IR" sz="3200" dirty="0">
                <a:solidFill>
                  <a:srgbClr val="000000"/>
                </a:solidFill>
                <a:latin typeface="Calibri" panose="020F0502020204030204" pitchFamily="34" charset="0"/>
                <a:cs typeface="2  Davat" panose="00000400000000000000" pitchFamily="2" charset="-78"/>
              </a:rPr>
              <a:t> </a:t>
            </a:r>
            <a:r>
              <a:rPr lang="fa-IR" sz="3200" dirty="0" smtClean="0">
                <a:solidFill>
                  <a:srgbClr val="000000"/>
                </a:solidFill>
                <a:latin typeface="Calibri" panose="020F0502020204030204" pitchFamily="34" charset="0"/>
                <a:cs typeface="2  Badr" panose="00000400000000000000" pitchFamily="2" charset="-78"/>
              </a:rPr>
              <a:t>چیست ؟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781664" y="1490008"/>
            <a:ext cx="1033861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en-US" sz="2400" dirty="0" err="1">
                <a:solidFill>
                  <a:srgbClr val="000000"/>
                </a:solidFill>
                <a:latin typeface="Calibri" panose="020F0502020204030204" pitchFamily="34" charset="0"/>
                <a:cs typeface="2  Badr" panose="00000400000000000000" pitchFamily="2" charset="-78"/>
              </a:rPr>
              <a:t>CoppeliaSim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2  Badr" panose="00000400000000000000" pitchFamily="2" charset="-78"/>
              </a:rPr>
              <a:t> </a:t>
            </a:r>
            <a:r>
              <a:rPr lang="fa-IR" sz="2400" dirty="0" smtClean="0">
                <a:solidFill>
                  <a:srgbClr val="000000"/>
                </a:solidFill>
                <a:latin typeface="Calibri" panose="020F0502020204030204" pitchFamily="34" charset="0"/>
                <a:cs typeface="2  Badr" panose="00000400000000000000" pitchFamily="2" charset="-78"/>
              </a:rPr>
              <a:t> </a:t>
            </a:r>
            <a:r>
              <a:rPr lang="fa-IR" sz="2400" dirty="0" smtClean="0">
                <a:solidFill>
                  <a:srgbClr val="000000"/>
                </a:solidFill>
                <a:latin typeface="Arial" panose="020B0604020202020204" pitchFamily="34" charset="0"/>
                <a:cs typeface="2  Badr" panose="00000400000000000000" pitchFamily="2" charset="-78"/>
              </a:rPr>
              <a:t>ﺑﺮﺍﯼ </a:t>
            </a:r>
            <a:r>
              <a:rPr lang="fa-IR" sz="2400" dirty="0">
                <a:solidFill>
                  <a:srgbClr val="000000"/>
                </a:solidFill>
                <a:latin typeface="Arial" panose="020B0604020202020204" pitchFamily="34" charset="0"/>
                <a:cs typeface="2  Badr" panose="00000400000000000000" pitchFamily="2" charset="-78"/>
              </a:rPr>
              <a:t>ﺗﻮﺳﻌﻪ ﺍﻟﮕﻮﺭﯾﺘﻢ ﺳﺮﯾﻊ، ﺷﺒﯿﻪﺳﺎﺯﯼ ﺍﺗﻮﻣﺎﺳﯿﻮﻥ ﮐﺎﺭﺧﺎﻧﻪ، ﻧﻤﻮﻧﻪﺳﺎﺯﯼ ﻭ ﺗﺄﯾﯿﺪ ﺳﺮﯾﻊ، ﺁﻣﻮﺯﺵ ﻣﺮﺗﺒﻂ ﺑﺎ ﺭﺑﺎﺗﯿﮏ، ﻧﻈﺎﺭﺕ ﺍﺯ ﺭﺍﻩ ﺩﻭﺭ، ﺑﺮﺭﺳﯽ ﺩﻭﺑﺎﺭ ﺍﯾﻤﻨﯽ، ﺑﻪ ﻋﻨﻮﺍﻥ ﯾﮏ ﺩﻭﻗﻠﻮ ﺩﯾﺠﯿﺘﺎﻝ ﻭ ﻣﻮﺍﺭﺩ ﺩﯾﮕﺮ ﺍﺳﺘﻔﺎﺩﻩ ﻣﯽﺷﻮﺩ. ﺍﯾﻦ ﯾﮏ ﭼﺎﺭﭼﻮﺏ ﯾﮑﭙﺎﺭﭼﻪ ﺍﺭﺍﺋﻪ ﻣﯽ ﺩﻫﺪ ﮐﻪ ﺑﺴﯿﺎﺭﯼ ﺍﺯ ﮐﺘﺎﺑﺨﺎﻧﻪ ﻫﺎﯼ ﺩﺍﺧﻠﯽ ﻭ ﺧﺎﺭﺟﯽ ﻗﺪﺭﺗﻤﻨﺪ ﺭﺍ ﮐﻪ ﺍﻏﻠﺐ ﺑﺮﺍﯼ ﺷﺒﯿﻪ ﺳﺎﺯﯼ ﻫﺎﯼ ﺭﻭﺑﺎﺗﯿﮏ ﻣﻔﯿﺪ ﻫﺴﺘﻨﺪ ﺗﺮﮐﯿﺐ ﻣﯽ </a:t>
            </a:r>
            <a:r>
              <a:rPr lang="fa-IR" sz="2400" dirty="0" smtClean="0">
                <a:solidFill>
                  <a:srgbClr val="000000"/>
                </a:solidFill>
                <a:latin typeface="Arial" panose="020B0604020202020204" pitchFamily="34" charset="0"/>
                <a:cs typeface="2  Badr" panose="00000400000000000000" pitchFamily="2" charset="-78"/>
              </a:rPr>
              <a:t>ﮐﻨﺪ.</a:t>
            </a:r>
            <a:r>
              <a:rPr lang="fa-IR" sz="2400" dirty="0">
                <a:cs typeface="2  Badr" panose="00000400000000000000" pitchFamily="2" charset="-78"/>
              </a:rPr>
              <a:t/>
            </a:r>
            <a:br>
              <a:rPr lang="fa-IR" sz="2400" dirty="0">
                <a:cs typeface="2  Badr" panose="00000400000000000000" pitchFamily="2" charset="-78"/>
              </a:rPr>
            </a:br>
            <a:endParaRPr lang="en-US" sz="2400" dirty="0">
              <a:cs typeface="2  Badr" panose="000004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262375" y="3347702"/>
            <a:ext cx="35541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600" dirty="0" smtClean="0">
                <a:solidFill>
                  <a:srgbClr val="000000"/>
                </a:solidFill>
                <a:latin typeface="Calibri" panose="020F0502020204030204" pitchFamily="34" charset="0"/>
                <a:cs typeface="2  Badr" panose="00000400000000000000" pitchFamily="2" charset="-78"/>
              </a:rPr>
              <a:t>اخرین نسخه عرضه شده:</a:t>
            </a:r>
            <a:endParaRPr lang="en-US" sz="3600" dirty="0">
              <a:cs typeface="2  Badr" panose="00000400000000000000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58645" y="4152274"/>
            <a:ext cx="101616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2400" dirty="0">
                <a:solidFill>
                  <a:srgbClr val="000000"/>
                </a:solidFill>
                <a:latin typeface="Arial" panose="020B0604020202020204" pitchFamily="34" charset="0"/>
                <a:cs typeface="2  Badr" panose="00000400000000000000" pitchFamily="2" charset="-78"/>
              </a:rPr>
              <a:t>ﺁﺧﺮﯾﻦ ﻧﺴﺨﻪ</a:t>
            </a:r>
            <a:r>
              <a:rPr lang="fa-IR" sz="2400" dirty="0">
                <a:solidFill>
                  <a:srgbClr val="000000"/>
                </a:solidFill>
                <a:latin typeface="Calibri" panose="020F0502020204030204" pitchFamily="34" charset="0"/>
                <a:cs typeface="2  Badr" panose="00000400000000000000" pitchFamily="2" charset="-78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cs typeface="2  Badr" panose="00000400000000000000" pitchFamily="2" charset="-78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alibri" panose="020F0502020204030204" pitchFamily="34" charset="0"/>
                <a:cs typeface="2  Badr" panose="00000400000000000000" pitchFamily="2" charset="-78"/>
              </a:rPr>
              <a:t>CoppeliaSim</a:t>
            </a: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cs typeface="2  Badr" panose="00000400000000000000" pitchFamily="2" charset="-78"/>
              </a:rPr>
              <a:t> V4.6.04</a:t>
            </a:r>
            <a:r>
              <a:rPr lang="fa-IR" sz="2400" dirty="0" smtClean="0">
                <a:solidFill>
                  <a:srgbClr val="000000"/>
                </a:solidFill>
                <a:latin typeface="Arial" panose="020B0604020202020204" pitchFamily="34" charset="0"/>
                <a:cs typeface="2  Badr" panose="00000400000000000000" pitchFamily="2" charset="-78"/>
              </a:rPr>
              <a:t>ﺍﺳﺖ</a:t>
            </a:r>
            <a:r>
              <a:rPr lang="fa-IR" sz="2400" dirty="0">
                <a:solidFill>
                  <a:srgbClr val="000000"/>
                </a:solidFill>
                <a:latin typeface="Arial" panose="020B0604020202020204" pitchFamily="34" charset="0"/>
                <a:cs typeface="2  Badr" panose="00000400000000000000" pitchFamily="2" charset="-78"/>
              </a:rPr>
              <a:t>. ﺍﯾﻦ ﯾﮏ ﺍﺑﺰﺍﺭ ﺑﯿﻦ ﭘﻠﺘﻔﺮﻣﯽ ﺍﺳﺖ ﮐﻪ ﺍﻣﮑﺎﻥ ﺍﯾﺠﺎﺩ ﺷﺒﯿﻪﺳﺎﺯﯼﻫﺎﯼ ﻗﺎﺑﻞ ﺣﻤﻞ، ﻣﻘﯿﺎﺱﭘﺬﯾﺮ ﻭ ﻧﮕﻬﺪﺍﺭﯼ ﺁﺳﺎﻥ ﺑﺮﺍﯼ ﺳﻨﺎﺭﯾﻮﻫﺎﯼ ﻣﺘﻌﺪﺩ ﺭﺍ ﻓﺮﺍﻫﻢ ﻣﯽﮐﻨﺪ</a:t>
            </a:r>
            <a:r>
              <a:rPr lang="fa-IR" sz="2400" dirty="0">
                <a:solidFill>
                  <a:srgbClr val="000000"/>
                </a:solidFill>
                <a:latin typeface="Calibri" panose="020F0502020204030204" pitchFamily="34" charset="0"/>
                <a:cs typeface="2  Badr" panose="00000400000000000000" pitchFamily="2" charset="-78"/>
              </a:rPr>
              <a:t>.</a:t>
            </a:r>
            <a:endParaRPr lang="en-US" sz="2400" dirty="0">
              <a:cs typeface="2  Badr" panose="00000400000000000000" pitchFamily="2" charset="-7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100000" l="10000" r="100000">
                        <a14:foregroundMark x1="45833" y1="20278" x2="54444" y2="21111"/>
                        <a14:foregroundMark x1="41944" y1="22778" x2="49444" y2="18889"/>
                        <a14:foregroundMark x1="39444" y1="24444" x2="43333" y2="20556"/>
                        <a14:foregroundMark x1="37778" y1="26111" x2="39444" y2="22778"/>
                        <a14:foregroundMark x1="38611" y1="29722" x2="40833" y2="23611"/>
                        <a14:foregroundMark x1="37778" y1="31667" x2="36389" y2="26944"/>
                        <a14:foregroundMark x1="38333" y1="43333" x2="37222" y2="30000"/>
                        <a14:backgroundMark x1="24444" y1="67500" x2="25000" y2="96389"/>
                        <a14:backgroundMark x1="29722" y1="65833" x2="23056" y2="92778"/>
                        <a14:backgroundMark x1="31667" y1="68056" x2="28611" y2="75278"/>
                        <a14:backgroundMark x1="92500" y1="54722" x2="98889" y2="59722"/>
                        <a14:backgroundMark x1="96667" y1="62222" x2="99722" y2="652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72252" y="4930491"/>
            <a:ext cx="1919748" cy="191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49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12720" y="1905730"/>
            <a:ext cx="101665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cs typeface="2  Badr" panose="00000400000000000000" pitchFamily="2" charset="-78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alibri" panose="020F0502020204030204" pitchFamily="34" charset="0"/>
                <a:cs typeface="2  Badr" panose="00000400000000000000" pitchFamily="2" charset="-78"/>
              </a:rPr>
              <a:t>CoppeliaSim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2  Badr" panose="00000400000000000000" pitchFamily="2" charset="-78"/>
              </a:rPr>
              <a:t> </a:t>
            </a:r>
            <a:r>
              <a:rPr lang="fa-IR" sz="2400" dirty="0">
                <a:solidFill>
                  <a:srgbClr val="000000"/>
                </a:solidFill>
                <a:latin typeface="Arial" panose="020B0604020202020204" pitchFamily="34" charset="0"/>
                <a:cs typeface="2  Badr" panose="00000400000000000000" pitchFamily="2" charset="-78"/>
              </a:rPr>
              <a:t>ﺩﺭ ﺻﻨﺎﯾﻊ ﻣﺨﺘﻠﻔﯽ ﺍﺳﺘﻔﺎﺩﻩ ﻣﯽﺷﻮﺩ. ﺍﯾﻦ ﺍﺑﺰﺍﺭ ﺑﺎ ﻗﺎﺑﻠﯿﺖﻫﺎﯼ ﺯﯾﺎﺩﯼ ﺑﺮﺍﯼ ﻣﺤﺪﻭﺩﻩﺍﯼ ﮔﺴﺘﺮﺩﻩ ﺍﺯ ﮐﺎﺭﺑﺮﺩﻫﺎ ﺩﺭ ﺣﻮﺯﻩﻫﺎﯾﯽ ﻣﺎﻧﻨﺪ ﻣﻬﻨﺪﺳﯽ، ﻧﻈﺎﻣﯽ، ﻫﻮﺍﻓﻀﺎ ﻭ ﻋﻠﻮﻡ ﺳﻼﻣﺘﯽ ﻋﻤﻠﮑﺮﺩ ﺑﺴﯿﺎﺭ ﻣﻮﺛﺮﯼ </a:t>
            </a:r>
            <a:r>
              <a:rPr lang="fa-IR" sz="2400" dirty="0" smtClean="0">
                <a:solidFill>
                  <a:srgbClr val="000000"/>
                </a:solidFill>
                <a:latin typeface="Arial" panose="020B0604020202020204" pitchFamily="34" charset="0"/>
                <a:cs typeface="2  Badr" panose="00000400000000000000" pitchFamily="2" charset="-78"/>
              </a:rPr>
              <a:t>ﺩﺍﺭﺩ.</a:t>
            </a:r>
          </a:p>
          <a:p>
            <a:pPr algn="r" rtl="1"/>
            <a:r>
              <a:rPr lang="fa-IR" sz="2400" dirty="0" smtClean="0">
                <a:solidFill>
                  <a:srgbClr val="000000"/>
                </a:solidFill>
                <a:latin typeface="Arial" panose="020B0604020202020204" pitchFamily="34" charset="0"/>
                <a:cs typeface="2  Badr" panose="00000400000000000000" pitchFamily="2" charset="-78"/>
              </a:rPr>
              <a:t>ﺍﯾﻦ </a:t>
            </a:r>
            <a:r>
              <a:rPr lang="fa-IR" sz="2400" dirty="0">
                <a:solidFill>
                  <a:srgbClr val="000000"/>
                </a:solidFill>
                <a:latin typeface="Arial" panose="020B0604020202020204" pitchFamily="34" charset="0"/>
                <a:cs typeface="2  Badr" panose="00000400000000000000" pitchFamily="2" charset="-78"/>
              </a:rPr>
              <a:t>ﺳﯿﻤﻮﻻﺗﻮﺭ ﺑﺮﺍﯼ ﺗﻮﺳﻌﻪ ﺍﻟﮕﻮﺭﯾﺘﻢﻫﺎﯼ ﺳﺮﯾﻊ، ﻣﺪﻝﺳﺎﺯﯼ ﮐﺎﺭﺧﺎﻧﻪ، ﻧﻤﻮﻧﻪﺳﺎﺯﯼ ﺳﺮﯾﻊ، ﺍﻋﺘﺒﺎﺭﺳﻨﺠﯽ، ﺑﺮﺭﺳﯽ ﺧﻮﺩﮐﺎﺭ ﺩﻭﺑﺎﺭﻩ ﻭ ﻏﯿﺮﻩ ﺍﺳﺘﻔﺎﺩﻩ </a:t>
            </a:r>
            <a:r>
              <a:rPr lang="fa-IR" sz="2400" dirty="0" smtClean="0">
                <a:solidFill>
                  <a:srgbClr val="000000"/>
                </a:solidFill>
                <a:latin typeface="Arial" panose="020B0604020202020204" pitchFamily="34" charset="0"/>
                <a:cs typeface="2  Badr" panose="00000400000000000000" pitchFamily="2" charset="-78"/>
              </a:rPr>
              <a:t>ﻣﯽﺷﻮﺩ ﻫﻤﭽﻨﯿﻦ</a:t>
            </a:r>
            <a:r>
              <a:rPr lang="fa-IR" sz="2400" dirty="0">
                <a:solidFill>
                  <a:srgbClr val="000000"/>
                </a:solidFill>
                <a:latin typeface="Arial" panose="020B0604020202020204" pitchFamily="34" charset="0"/>
                <a:cs typeface="2  Badr" panose="00000400000000000000" pitchFamily="2" charset="-78"/>
              </a:rPr>
              <a:t>، ﺍﯾﻦ ﺳﯿﻤﻮﻻﺗﻮﺭ ﺩﺭ ﺯﻣﯿﻨﻪﻫﺎﯾﯽ ﻣﺎﻧﻨﺪ ﺗﻮﺳﻌﻪ ﺍﻟﮕﻮﺭﯾﺘﻢ ﺳﺮﯾﻊ، ﺷﺒﯿﻪﺳﺎﺯﯼ ﺍﺗﻮﻣﺎﺳﯿﻮﻥ ﮐﺎﺭﺧﺎﻧﻪ، ﻧﻤﻮﻧﻪﺳﺎﺯﯼ، ﺁﻣﻮﺯﺵ ﺭﺑﺎﺗﯿﮏ، ﻧﻈﺎﺭﺕ ﺍﺯ ﺭﺍﻩ ﺩﻭﺭ، ﺍﻋﺘﺒﺎﺭ ﺳﻨﺠﯽ ﺍﯾﻤﻨﯽ، ﺷﺒﯿﻪﺳﺎﺯﯼ ﺩﻭﻗﻠﻮﯼ ﺩﯾﺠﯿﺘﺎﻝ ﻭ ﺑﯿﺸﺘﺮ ﮐﺎﺭﺑﺮﺩ </a:t>
            </a:r>
            <a:r>
              <a:rPr lang="fa-IR" sz="2400" dirty="0" smtClean="0">
                <a:solidFill>
                  <a:srgbClr val="000000"/>
                </a:solidFill>
                <a:latin typeface="Arial" panose="020B0604020202020204" pitchFamily="34" charset="0"/>
                <a:cs typeface="2  Badr" panose="00000400000000000000" pitchFamily="2" charset="-78"/>
              </a:rPr>
              <a:t>ﺩﺍﺭﺩ.</a:t>
            </a:r>
            <a:endParaRPr lang="en-US" sz="2400" dirty="0">
              <a:cs typeface="2  Badr" panose="00000400000000000000" pitchFamily="2" charset="-78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8199" y="18614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endParaRPr lang="en-US" dirty="0">
              <a:cs typeface="2  Badr" panose="00000400000000000000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69180" y="923777"/>
            <a:ext cx="60324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600" dirty="0" smtClean="0">
                <a:solidFill>
                  <a:srgbClr val="000000"/>
                </a:solidFill>
                <a:latin typeface="Calibri" panose="020F0502020204030204" pitchFamily="34" charset="0"/>
                <a:cs typeface="2  Badr" panose="00000400000000000000" pitchFamily="2" charset="-78"/>
              </a:rPr>
              <a:t> </a:t>
            </a:r>
            <a:r>
              <a:rPr lang="en-US" sz="3600" dirty="0" err="1" smtClean="0">
                <a:solidFill>
                  <a:srgbClr val="000000"/>
                </a:solidFill>
                <a:latin typeface="Calibri" panose="020F0502020204030204" pitchFamily="34" charset="0"/>
                <a:cs typeface="2  Badr" panose="00000400000000000000" pitchFamily="2" charset="-78"/>
              </a:rPr>
              <a:t>CoppeliaSim</a:t>
            </a: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  <a:cs typeface="2  Badr" panose="00000400000000000000" pitchFamily="2" charset="-78"/>
              </a:rPr>
              <a:t> </a:t>
            </a:r>
            <a:r>
              <a:rPr lang="fa-IR" sz="3600" dirty="0" smtClean="0">
                <a:solidFill>
                  <a:srgbClr val="000000"/>
                </a:solidFill>
                <a:latin typeface="Calibri" panose="020F0502020204030204" pitchFamily="34" charset="0"/>
                <a:cs typeface="2  Badr" panose="00000400000000000000" pitchFamily="2" charset="-78"/>
              </a:rPr>
              <a:t> در کجا استفاده میشود ؟</a:t>
            </a:r>
            <a:endParaRPr lang="en-US" sz="3600" dirty="0">
              <a:cs typeface="2  Badr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36998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0825"/>
            <a:ext cx="10515600" cy="1325563"/>
          </a:xfrm>
        </p:spPr>
        <p:txBody>
          <a:bodyPr/>
          <a:lstStyle/>
          <a:p>
            <a:pPr algn="ctr"/>
            <a:r>
              <a:rPr lang="fa-IR" dirty="0" smtClean="0">
                <a:cs typeface="2  Baran" panose="00000400000000000000" pitchFamily="2" charset="-78"/>
              </a:rPr>
              <a:t>لینک دانلود شبیح ساز</a:t>
            </a:r>
            <a:endParaRPr lang="en-US" dirty="0">
              <a:cs typeface="2  Bara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7326"/>
            <a:ext cx="10515600" cy="593725"/>
          </a:xfrm>
        </p:spPr>
        <p:txBody>
          <a:bodyPr/>
          <a:lstStyle/>
          <a:p>
            <a:r>
              <a:rPr lang="en-US" dirty="0" smtClean="0"/>
              <a:t>https://www.coppeliarobotics.com/downloads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371" y="2109790"/>
            <a:ext cx="9789257" cy="4476750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>
            <a:off x="6665423" y="5341142"/>
            <a:ext cx="168764" cy="254795"/>
          </a:xfrm>
          <a:prstGeom prst="downArrow">
            <a:avLst>
              <a:gd name="adj1" fmla="val 50000"/>
              <a:gd name="adj2" fmla="val 6269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032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fa-IR" dirty="0" smtClean="0">
                <a:cs typeface="2  Baran" panose="00000400000000000000" pitchFamily="2" charset="-78"/>
              </a:rPr>
              <a:t>نحوه نصب</a:t>
            </a:r>
            <a:endParaRPr lang="en-US" dirty="0">
              <a:cs typeface="2  Baran" panose="00000400000000000000" pitchFamily="2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577" y="1233488"/>
            <a:ext cx="7092845" cy="528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6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455" y="1325563"/>
            <a:ext cx="7177088" cy="532358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fa-IR" dirty="0" smtClean="0">
                <a:cs typeface="2  Baran" panose="00000400000000000000" pitchFamily="2" charset="-78"/>
              </a:rPr>
              <a:t>نحوه نصب</a:t>
            </a:r>
            <a:endParaRPr lang="en-US" dirty="0">
              <a:cs typeface="2  Bar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5094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61" y="1325563"/>
            <a:ext cx="6619876" cy="493270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fa-IR" dirty="0" smtClean="0">
                <a:cs typeface="2  Baran" panose="00000400000000000000" pitchFamily="2" charset="-78"/>
              </a:rPr>
              <a:t>نحوه نصب</a:t>
            </a:r>
            <a:endParaRPr lang="en-US" dirty="0">
              <a:cs typeface="2  Bar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5613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169" y="1325563"/>
            <a:ext cx="6437660" cy="478155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fa-IR" dirty="0" smtClean="0">
                <a:cs typeface="2  Baran" panose="00000400000000000000" pitchFamily="2" charset="-78"/>
              </a:rPr>
              <a:t>نحوه نصب</a:t>
            </a:r>
            <a:endParaRPr lang="en-US" dirty="0">
              <a:cs typeface="2  Bar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2883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566" y="1325563"/>
            <a:ext cx="6354865" cy="473208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fa-IR" dirty="0" smtClean="0">
                <a:cs typeface="2  Baran" panose="00000400000000000000" pitchFamily="2" charset="-78"/>
              </a:rPr>
              <a:t>نحوه نصب</a:t>
            </a:r>
            <a:endParaRPr lang="en-US" dirty="0">
              <a:cs typeface="2  Bar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88453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78544" y="447461"/>
            <a:ext cx="2234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3600" dirty="0" smtClean="0">
                <a:latin typeface="Simplified Arabic" panose="02020603050405020304" pitchFamily="18" charset="-78"/>
                <a:cs typeface="2  Badr" panose="00000400000000000000" pitchFamily="2" charset="-78"/>
              </a:rPr>
              <a:t>محیط نرمافزار </a:t>
            </a:r>
            <a:endParaRPr lang="en-US" sz="3600" dirty="0">
              <a:latin typeface="Simplified Arabic" panose="02020603050405020304" pitchFamily="18" charset="-78"/>
              <a:cs typeface="2  Badr" panose="00000400000000000000" pitchFamily="2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867" y="1238024"/>
            <a:ext cx="10158259" cy="5406336"/>
          </a:xfrm>
          <a:prstGeom prst="rect">
            <a:avLst/>
          </a:prstGeom>
        </p:spPr>
      </p:pic>
      <p:pic>
        <p:nvPicPr>
          <p:cNvPr id="7" name="Picture 2" descr="CoppeliaSim User Manual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47"/>
          <a:stretch/>
        </p:blipFill>
        <p:spPr bwMode="auto">
          <a:xfrm>
            <a:off x="0" y="5973097"/>
            <a:ext cx="693435" cy="67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89935" y="6124062"/>
            <a:ext cx="801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Page 3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33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33099" y="752168"/>
            <a:ext cx="2925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3600" dirty="0" smtClean="0">
                <a:latin typeface="Simplified Arabic" panose="02020603050405020304" pitchFamily="18" charset="-78"/>
                <a:cs typeface="2  Badr" panose="00000400000000000000" pitchFamily="2" charset="-78"/>
              </a:rPr>
              <a:t>اشنایی با شبیه ساز </a:t>
            </a:r>
            <a:endParaRPr lang="en-US" sz="3600" dirty="0">
              <a:latin typeface="Simplified Arabic" panose="02020603050405020304" pitchFamily="18" charset="-78"/>
              <a:cs typeface="2  Badr" panose="00000400000000000000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33099" y="2778466"/>
            <a:ext cx="673934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400" dirty="0" smtClean="0">
                <a:cs typeface="2  Badr" panose="00000400000000000000" pitchFamily="2" charset="-78"/>
              </a:rPr>
              <a:t>1. هر نوع رباتی رو شبیه سازی میکند .</a:t>
            </a:r>
          </a:p>
          <a:p>
            <a:pPr algn="r" rtl="1"/>
            <a:r>
              <a:rPr lang="fa-IR" sz="2400" dirty="0" smtClean="0">
                <a:cs typeface="2  Badr" panose="00000400000000000000" pitchFamily="2" charset="-78"/>
              </a:rPr>
              <a:t>2.ابزار های زیادی دارد و شبیه سازی رو اسان میکند .</a:t>
            </a:r>
          </a:p>
          <a:p>
            <a:pPr algn="r" rtl="1"/>
            <a:r>
              <a:rPr lang="fa-IR" sz="2400" dirty="0" smtClean="0">
                <a:cs typeface="2  Badr" panose="00000400000000000000" pitchFamily="2" charset="-78"/>
              </a:rPr>
              <a:t>3.رابطه کاربری اسانی دارد .</a:t>
            </a:r>
          </a:p>
          <a:p>
            <a:pPr algn="r" rtl="1"/>
            <a:r>
              <a:rPr lang="fa-IR" sz="2400" dirty="0" smtClean="0">
                <a:cs typeface="2  Badr" panose="00000400000000000000" pitchFamily="2" charset="-78"/>
              </a:rPr>
              <a:t>4.قابلیت حرکت دوربین به جهت های مختلف و زوم کردن روی ابجکت .</a:t>
            </a:r>
          </a:p>
          <a:p>
            <a:pPr algn="r" rtl="1"/>
            <a:r>
              <a:rPr lang="fa-IR" sz="2400" dirty="0" smtClean="0">
                <a:cs typeface="2  Badr" panose="00000400000000000000" pitchFamily="2" charset="-78"/>
              </a:rPr>
              <a:t>5.ساخت صفهات مختلف متناسب با زاویه ای که کاربر میخواهد.</a:t>
            </a:r>
          </a:p>
          <a:p>
            <a:pPr algn="r" rtl="1"/>
            <a:r>
              <a:rPr lang="fa-IR" sz="2400" dirty="0" smtClean="0">
                <a:cs typeface="2  Badr" panose="00000400000000000000" pitchFamily="2" charset="-78"/>
              </a:rPr>
              <a:t>6.وجود کتابخانه برای راحت تر کردن کار برنامه نویس.</a:t>
            </a:r>
          </a:p>
          <a:p>
            <a:pPr algn="r" rtl="1"/>
            <a:endParaRPr lang="en-US" sz="2400" dirty="0">
              <a:cs typeface="2  Badr" panose="00000400000000000000" pitchFamily="2" charset="-78"/>
            </a:endParaRPr>
          </a:p>
        </p:txBody>
      </p:sp>
      <p:pic>
        <p:nvPicPr>
          <p:cNvPr id="8" name="Picture 2" descr="CoppeliaSim User Manual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47"/>
          <a:stretch/>
        </p:blipFill>
        <p:spPr bwMode="auto">
          <a:xfrm>
            <a:off x="0" y="5973097"/>
            <a:ext cx="693435" cy="67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89935" y="6124062"/>
            <a:ext cx="801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Page 1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9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5797" r="76327" b="87928"/>
          <a:stretch/>
        </p:blipFill>
        <p:spPr>
          <a:xfrm>
            <a:off x="1326583" y="1093792"/>
            <a:ext cx="9514484" cy="13421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03290" y="289614"/>
            <a:ext cx="3547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3600" dirty="0" smtClean="0">
                <a:latin typeface="Simplified Arabic" panose="02020603050405020304" pitchFamily="18" charset="-78"/>
                <a:cs typeface="2  Badr" panose="00000400000000000000" pitchFamily="2" charset="-78"/>
              </a:rPr>
              <a:t>اشنایی با محیط نرمافزار </a:t>
            </a:r>
            <a:endParaRPr lang="en-US" sz="3600" dirty="0">
              <a:latin typeface="Simplified Arabic" panose="02020603050405020304" pitchFamily="18" charset="-78"/>
              <a:cs typeface="2  Badr" panose="00000400000000000000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60509" y="3048712"/>
            <a:ext cx="1322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Camera</a:t>
            </a:r>
            <a:r>
              <a:rPr lang="en-US" dirty="0" smtClean="0"/>
              <a:t> </a:t>
            </a:r>
            <a:r>
              <a:rPr lang="en-US" b="1" dirty="0" smtClean="0"/>
              <a:t>Pan</a:t>
            </a:r>
            <a:endParaRPr lang="en-US" b="1" dirty="0"/>
          </a:p>
        </p:txBody>
      </p:sp>
      <p:sp>
        <p:nvSpPr>
          <p:cNvPr id="8" name="Down Arrow 7"/>
          <p:cNvSpPr/>
          <p:nvPr/>
        </p:nvSpPr>
        <p:spPr>
          <a:xfrm>
            <a:off x="1991032" y="2271252"/>
            <a:ext cx="442452" cy="678425"/>
          </a:xfrm>
          <a:prstGeom prst="downArrow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3097933" y="2255608"/>
            <a:ext cx="442452" cy="1549476"/>
          </a:xfrm>
          <a:prstGeom prst="downArrow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433484" y="3904119"/>
            <a:ext cx="1551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Camera</a:t>
            </a:r>
            <a:r>
              <a:rPr lang="en-US" dirty="0" smtClean="0"/>
              <a:t> </a:t>
            </a:r>
            <a:r>
              <a:rPr lang="en-US" b="1" dirty="0" smtClean="0"/>
              <a:t>rotate</a:t>
            </a:r>
            <a:endParaRPr lang="en-US" b="1" dirty="0"/>
          </a:p>
        </p:txBody>
      </p:sp>
      <p:sp>
        <p:nvSpPr>
          <p:cNvPr id="11" name="Down Arrow 10"/>
          <p:cNvSpPr/>
          <p:nvPr/>
        </p:nvSpPr>
        <p:spPr>
          <a:xfrm>
            <a:off x="4203290" y="2255608"/>
            <a:ext cx="442452" cy="2463876"/>
          </a:xfrm>
          <a:prstGeom prst="downArrow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648822" y="4719484"/>
            <a:ext cx="1409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Camera</a:t>
            </a:r>
            <a:r>
              <a:rPr lang="en-US" dirty="0" smtClean="0"/>
              <a:t> </a:t>
            </a:r>
            <a:r>
              <a:rPr lang="en-US" b="1" dirty="0" smtClean="0"/>
              <a:t>Shift</a:t>
            </a:r>
            <a:endParaRPr lang="en-US" b="1" dirty="0"/>
          </a:p>
        </p:txBody>
      </p:sp>
      <p:sp>
        <p:nvSpPr>
          <p:cNvPr id="13" name="Down Arrow 12"/>
          <p:cNvSpPr/>
          <p:nvPr/>
        </p:nvSpPr>
        <p:spPr>
          <a:xfrm>
            <a:off x="5245718" y="2255608"/>
            <a:ext cx="442452" cy="2833208"/>
          </a:xfrm>
          <a:prstGeom prst="downArrow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885346" y="5165517"/>
            <a:ext cx="1158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View</a:t>
            </a:r>
            <a:r>
              <a:rPr lang="en-US" dirty="0" smtClean="0"/>
              <a:t> </a:t>
            </a:r>
            <a:r>
              <a:rPr lang="en-US" b="1" dirty="0" smtClean="0"/>
              <a:t>Shift</a:t>
            </a:r>
            <a:endParaRPr lang="en-US" b="1" dirty="0"/>
          </a:p>
        </p:txBody>
      </p:sp>
      <p:sp>
        <p:nvSpPr>
          <p:cNvPr id="15" name="Down Arrow 14"/>
          <p:cNvSpPr/>
          <p:nvPr/>
        </p:nvSpPr>
        <p:spPr>
          <a:xfrm>
            <a:off x="6349848" y="2257744"/>
            <a:ext cx="442452" cy="2461740"/>
          </a:xfrm>
          <a:prstGeom prst="downArrow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992005" y="4816106"/>
            <a:ext cx="121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Fit to</a:t>
            </a:r>
            <a:r>
              <a:rPr lang="en-US" dirty="0" smtClean="0"/>
              <a:t> </a:t>
            </a:r>
            <a:r>
              <a:rPr lang="en-US" b="1" dirty="0" smtClean="0"/>
              <a:t>View</a:t>
            </a:r>
            <a:endParaRPr lang="en-US" b="1" dirty="0"/>
          </a:p>
        </p:txBody>
      </p:sp>
      <p:sp>
        <p:nvSpPr>
          <p:cNvPr id="17" name="Down Arrow 16"/>
          <p:cNvSpPr/>
          <p:nvPr/>
        </p:nvSpPr>
        <p:spPr>
          <a:xfrm>
            <a:off x="7669933" y="2350162"/>
            <a:ext cx="442452" cy="2461740"/>
          </a:xfrm>
          <a:prstGeom prst="downArrow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204003" y="4796185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Click Selection</a:t>
            </a:r>
            <a:endParaRPr lang="en-US" b="1" dirty="0"/>
          </a:p>
        </p:txBody>
      </p:sp>
      <p:sp>
        <p:nvSpPr>
          <p:cNvPr id="19" name="Down Arrow 18"/>
          <p:cNvSpPr/>
          <p:nvPr/>
        </p:nvSpPr>
        <p:spPr>
          <a:xfrm>
            <a:off x="8756287" y="2278991"/>
            <a:ext cx="442452" cy="1994460"/>
          </a:xfrm>
          <a:prstGeom prst="downArrow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19315" y="4305285"/>
            <a:ext cx="1116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item Shift</a:t>
            </a:r>
            <a:endParaRPr lang="en-US" b="1" dirty="0"/>
          </a:p>
        </p:txBody>
      </p:sp>
      <p:sp>
        <p:nvSpPr>
          <p:cNvPr id="21" name="Down Arrow 20"/>
          <p:cNvSpPr/>
          <p:nvPr/>
        </p:nvSpPr>
        <p:spPr>
          <a:xfrm>
            <a:off x="9842641" y="2278991"/>
            <a:ext cx="442452" cy="1250697"/>
          </a:xfrm>
          <a:prstGeom prst="downArrow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505669" y="3627966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item rotat</a:t>
            </a:r>
            <a:r>
              <a:rPr lang="en-US" b="1" dirty="0"/>
              <a:t>e</a:t>
            </a:r>
          </a:p>
        </p:txBody>
      </p:sp>
      <p:pic>
        <p:nvPicPr>
          <p:cNvPr id="23" name="Picture 2" descr="CoppeliaSim User Manual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47"/>
          <a:stretch/>
        </p:blipFill>
        <p:spPr bwMode="auto">
          <a:xfrm>
            <a:off x="0" y="5973097"/>
            <a:ext cx="693435" cy="67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589935" y="6124062"/>
            <a:ext cx="801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Page 4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797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03290" y="289614"/>
            <a:ext cx="4463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3600" dirty="0" smtClean="0">
                <a:latin typeface="Simplified Arabic" panose="02020603050405020304" pitchFamily="18" charset="-78"/>
                <a:cs typeface="2  Badr" panose="00000400000000000000" pitchFamily="2" charset="-78"/>
              </a:rPr>
              <a:t>اضافه کردن مکعب در شبیه ساز</a:t>
            </a:r>
            <a:endParaRPr lang="en-US" sz="3600" dirty="0">
              <a:latin typeface="Simplified Arabic" panose="02020603050405020304" pitchFamily="18" charset="-78"/>
              <a:cs typeface="2  Badr" panose="00000400000000000000" pitchFamily="2" charset="-7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058" y="1157677"/>
            <a:ext cx="10099884" cy="5678412"/>
          </a:xfrm>
          <a:prstGeom prst="rect">
            <a:avLst/>
          </a:prstGeom>
        </p:spPr>
      </p:pic>
      <p:pic>
        <p:nvPicPr>
          <p:cNvPr id="10" name="Picture 2" descr="CoppeliaSim User Manual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47"/>
          <a:stretch/>
        </p:blipFill>
        <p:spPr bwMode="auto">
          <a:xfrm>
            <a:off x="0" y="5973097"/>
            <a:ext cx="693435" cy="67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89935" y="6124062"/>
            <a:ext cx="801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Page 5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527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03290" y="289614"/>
            <a:ext cx="4463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3600" dirty="0" smtClean="0">
                <a:latin typeface="Simplified Arabic" panose="02020603050405020304" pitchFamily="18" charset="-78"/>
                <a:cs typeface="2  Badr" panose="00000400000000000000" pitchFamily="2" charset="-78"/>
              </a:rPr>
              <a:t>اضافه کردن مکعب در شبیه ساز</a:t>
            </a:r>
            <a:endParaRPr lang="en-US" sz="3600" dirty="0">
              <a:latin typeface="Simplified Arabic" panose="02020603050405020304" pitchFamily="18" charset="-78"/>
              <a:cs typeface="2  Badr" panose="00000400000000000000" pitchFamily="2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058" y="1157677"/>
            <a:ext cx="10099884" cy="56784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7680" y="3099005"/>
            <a:ext cx="4143375" cy="24003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908323" y="3539613"/>
            <a:ext cx="294967" cy="1179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3908323" y="3702351"/>
            <a:ext cx="294967" cy="1179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3908322" y="3865089"/>
            <a:ext cx="294967" cy="1179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oppeliaSim User Manual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47"/>
          <a:stretch/>
        </p:blipFill>
        <p:spPr bwMode="auto">
          <a:xfrm>
            <a:off x="0" y="5973097"/>
            <a:ext cx="693435" cy="67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89935" y="6124062"/>
            <a:ext cx="801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Page 6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54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851" y="299576"/>
            <a:ext cx="1806431" cy="63077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73445" y="299576"/>
            <a:ext cx="2811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3600" dirty="0" smtClean="0">
                <a:latin typeface="Simplified Arabic" panose="02020603050405020304" pitchFamily="18" charset="-78"/>
                <a:cs typeface="2  Badr" panose="00000400000000000000" pitchFamily="2" charset="-78"/>
              </a:rPr>
              <a:t>بخش مرورگر مدل </a:t>
            </a:r>
            <a:endParaRPr lang="en-US" sz="3600" dirty="0">
              <a:latin typeface="Simplified Arabic" panose="02020603050405020304" pitchFamily="18" charset="-78"/>
              <a:cs typeface="2  Badr" panose="00000400000000000000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95368" y="2716910"/>
            <a:ext cx="81031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dirty="0" smtClean="0">
                <a:cs typeface="2  Badr" panose="00000400000000000000" pitchFamily="2" charset="-78"/>
              </a:rPr>
              <a:t>در این بخش مدل های خود نرمافزار که ساخته شده برای مثال رو میتونید ببینین و با درگ کردن داخل محیط شبیه ساز از آن ها استفاده کنید .</a:t>
            </a:r>
            <a:endParaRPr lang="fa-IR" sz="2000" dirty="0" smtClean="0">
              <a:cs typeface="2  Badr" panose="00000400000000000000" pitchFamily="2" charset="-78"/>
            </a:endParaRPr>
          </a:p>
          <a:p>
            <a:pPr algn="r" rtl="1"/>
            <a:endParaRPr lang="fa-IR" sz="2000" dirty="0" smtClean="0">
              <a:cs typeface="2  Badr" panose="00000400000000000000" pitchFamily="2" charset="-78"/>
            </a:endParaRPr>
          </a:p>
          <a:p>
            <a:pPr algn="r" rtl="1"/>
            <a:r>
              <a:rPr lang="fa-IR" sz="2000" dirty="0" smtClean="0">
                <a:cs typeface="2  Badr" panose="00000400000000000000" pitchFamily="2" charset="-78"/>
              </a:rPr>
              <a:t> </a:t>
            </a:r>
            <a:endParaRPr lang="en-US" sz="2000" dirty="0">
              <a:cs typeface="2  Badr" panose="00000400000000000000" pitchFamily="2" charset="-7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503" y="5130902"/>
            <a:ext cx="1524000" cy="14763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2724" y="4892777"/>
            <a:ext cx="1533525" cy="1714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4889" t="54940" r="79688" b="24294"/>
          <a:stretch/>
        </p:blipFill>
        <p:spPr>
          <a:xfrm>
            <a:off x="6366945" y="5109547"/>
            <a:ext cx="1504336" cy="15190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l="4688" t="76042" r="80191" b="1983"/>
          <a:stretch/>
        </p:blipFill>
        <p:spPr>
          <a:xfrm>
            <a:off x="8010609" y="4964675"/>
            <a:ext cx="1474839" cy="1607574"/>
          </a:xfrm>
          <a:prstGeom prst="rect">
            <a:avLst/>
          </a:prstGeom>
        </p:spPr>
      </p:pic>
      <p:pic>
        <p:nvPicPr>
          <p:cNvPr id="12" name="Picture 2" descr="CoppeliaSim User Manual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47"/>
          <a:stretch/>
        </p:blipFill>
        <p:spPr bwMode="auto">
          <a:xfrm>
            <a:off x="0" y="5973097"/>
            <a:ext cx="693435" cy="67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89935" y="6124062"/>
            <a:ext cx="801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Page 7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79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2892"/>
            <a:ext cx="10515600" cy="1325563"/>
          </a:xfrm>
        </p:spPr>
        <p:txBody>
          <a:bodyPr/>
          <a:lstStyle/>
          <a:p>
            <a:pPr algn="ctr"/>
            <a:r>
              <a:rPr lang="fa-IR" dirty="0" smtClean="0">
                <a:cs typeface="2  Lotus" panose="00000400000000000000" pitchFamily="2" charset="-78"/>
              </a:rPr>
              <a:t>ساخت یک پروژه در نرمافزار</a:t>
            </a:r>
            <a:endParaRPr lang="en-US" dirty="0">
              <a:cs typeface="2  Lotus" panose="00000400000000000000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257800" y="1731347"/>
            <a:ext cx="6096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rtl="1"/>
            <a:r>
              <a:rPr lang="en-US" dirty="0" smtClean="0">
                <a:cs typeface="2  Badr" panose="00000400000000000000" pitchFamily="2" charset="-78"/>
              </a:rPr>
              <a:t>.1</a:t>
            </a:r>
            <a:r>
              <a:rPr lang="fa-IR" dirty="0" smtClean="0">
                <a:cs typeface="2  Badr" panose="00000400000000000000" pitchFamily="2" charset="-78"/>
              </a:rPr>
              <a:t>ابتدا یک بازوی صنعتی وارد شبیح ساز میکنیم </a:t>
            </a:r>
            <a:endParaRPr lang="fa-IR" sz="1600" dirty="0">
              <a:cs typeface="2  Badr" panose="00000400000000000000" pitchFamily="2" charset="-78"/>
            </a:endParaRPr>
          </a:p>
          <a:p>
            <a:pPr algn="r" rtl="1"/>
            <a:endParaRPr lang="fa-IR" sz="1600" dirty="0">
              <a:cs typeface="2  Badr" panose="00000400000000000000" pitchFamily="2" charset="-78"/>
            </a:endParaRPr>
          </a:p>
          <a:p>
            <a:pPr algn="r" rtl="1"/>
            <a:r>
              <a:rPr lang="fa-IR" sz="1600" dirty="0">
                <a:cs typeface="2  Badr" panose="00000400000000000000" pitchFamily="2" charset="-78"/>
              </a:rPr>
              <a:t> </a:t>
            </a:r>
            <a:endParaRPr lang="en-US" sz="1600" dirty="0">
              <a:cs typeface="2  Badr" panose="000004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7511" y="2085888"/>
            <a:ext cx="1543050" cy="1619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34448" y="378703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rtl="1"/>
            <a:r>
              <a:rPr lang="en-US" dirty="0" smtClean="0">
                <a:cs typeface="2  Badr" panose="00000400000000000000" pitchFamily="2" charset="-78"/>
              </a:rPr>
              <a:t>.2</a:t>
            </a:r>
            <a:r>
              <a:rPr lang="fa-IR" dirty="0" smtClean="0">
                <a:cs typeface="2  Badr" panose="00000400000000000000" pitchFamily="2" charset="-78"/>
              </a:rPr>
              <a:t>سپس برای ان یک چنگال انتخاب میکنیم که ادرس ان </a:t>
            </a:r>
            <a:r>
              <a:rPr lang="en-US" dirty="0" smtClean="0">
                <a:cs typeface="2  Badr" panose="00000400000000000000" pitchFamily="2" charset="-78"/>
              </a:rPr>
              <a:t>Components</a:t>
            </a:r>
          </a:p>
          <a:p>
            <a:pPr algn="r" rtl="1"/>
            <a:r>
              <a:rPr lang="en-US" dirty="0" smtClean="0">
                <a:cs typeface="2  Badr" panose="00000400000000000000" pitchFamily="2" charset="-78"/>
              </a:rPr>
              <a:t> /grippers</a:t>
            </a:r>
            <a:endParaRPr lang="en-US" sz="1600" dirty="0">
              <a:cs typeface="2  Badr" panose="00000400000000000000" pitchFamily="2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4006" y="4474223"/>
            <a:ext cx="1514475" cy="1552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225" y="1704969"/>
            <a:ext cx="4855292" cy="400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71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02892"/>
            <a:ext cx="10515600" cy="1325563"/>
          </a:xfrm>
        </p:spPr>
        <p:txBody>
          <a:bodyPr/>
          <a:lstStyle/>
          <a:p>
            <a:pPr algn="ctr"/>
            <a:r>
              <a:rPr lang="fa-IR" dirty="0" smtClean="0">
                <a:cs typeface="2  Lotus" panose="00000400000000000000" pitchFamily="2" charset="-78"/>
              </a:rPr>
              <a:t>ساخت یک پروژه در نرمافزار</a:t>
            </a:r>
            <a:endParaRPr lang="en-US" dirty="0">
              <a:cs typeface="2  Lotus" panose="00000400000000000000" pitchFamily="2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1638" t="30141" r="16032" b="48488"/>
          <a:stretch/>
        </p:blipFill>
        <p:spPr>
          <a:xfrm>
            <a:off x="8067368" y="2079526"/>
            <a:ext cx="2905432" cy="156332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80270" y="1872031"/>
            <a:ext cx="112333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dirty="0" smtClean="0">
                <a:cs typeface="2  Badr" panose="00000400000000000000" pitchFamily="2" charset="-78"/>
              </a:rPr>
              <a:t>اتصال چنگال </a:t>
            </a:r>
            <a:endParaRPr lang="fa-IR" sz="1600" dirty="0">
              <a:cs typeface="2  Badr" panose="00000400000000000000" pitchFamily="2" charset="-78"/>
            </a:endParaRPr>
          </a:p>
          <a:p>
            <a:pPr algn="r" rtl="1"/>
            <a:endParaRPr lang="fa-IR" sz="1600" dirty="0">
              <a:cs typeface="2  Badr" panose="00000400000000000000" pitchFamily="2" charset="-78"/>
            </a:endParaRPr>
          </a:p>
          <a:p>
            <a:pPr algn="r" rtl="1"/>
            <a:r>
              <a:rPr lang="fa-IR" sz="1600" dirty="0">
                <a:cs typeface="2  Badr" panose="00000400000000000000" pitchFamily="2" charset="-78"/>
              </a:rPr>
              <a:t> </a:t>
            </a:r>
            <a:endParaRPr lang="en-US" sz="1600" dirty="0">
              <a:cs typeface="2  Badr" panose="00000400000000000000" pitchFamily="2" charset="-7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48262" t="25303" r="14106" b="28729"/>
          <a:stretch/>
        </p:blipFill>
        <p:spPr>
          <a:xfrm>
            <a:off x="6902245" y="3697852"/>
            <a:ext cx="4070555" cy="279544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127524" y="1824755"/>
            <a:ext cx="6096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rtl="1"/>
            <a:r>
              <a:rPr lang="fa-IR" dirty="0" smtClean="0">
                <a:cs typeface="2  Badr" panose="00000400000000000000" pitchFamily="2" charset="-78"/>
              </a:rPr>
              <a:t>مشخصاتی که باید به چنگال بدیم </a:t>
            </a:r>
            <a:endParaRPr lang="fa-IR" sz="1600" dirty="0">
              <a:cs typeface="2  Badr" panose="00000400000000000000" pitchFamily="2" charset="-78"/>
            </a:endParaRPr>
          </a:p>
          <a:p>
            <a:pPr algn="r" rtl="1"/>
            <a:endParaRPr lang="fa-IR" sz="1600" dirty="0">
              <a:cs typeface="2  Badr" panose="00000400000000000000" pitchFamily="2" charset="-78"/>
            </a:endParaRPr>
          </a:p>
          <a:p>
            <a:pPr algn="r" rtl="1"/>
            <a:r>
              <a:rPr lang="fa-IR" sz="1600" dirty="0">
                <a:cs typeface="2  Badr" panose="00000400000000000000" pitchFamily="2" charset="-78"/>
              </a:rPr>
              <a:t> </a:t>
            </a:r>
            <a:endParaRPr lang="en-US" sz="1600" dirty="0">
              <a:cs typeface="2  Badr" panose="00000400000000000000" pitchFamily="2" charset="-7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421" y="2302918"/>
            <a:ext cx="4605184" cy="401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69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202892"/>
            <a:ext cx="10515600" cy="1325563"/>
          </a:xfrm>
        </p:spPr>
        <p:txBody>
          <a:bodyPr/>
          <a:lstStyle/>
          <a:p>
            <a:pPr algn="ctr"/>
            <a:r>
              <a:rPr lang="fa-IR" dirty="0" smtClean="0">
                <a:cs typeface="2  Lotus" panose="00000400000000000000" pitchFamily="2" charset="-78"/>
              </a:rPr>
              <a:t>ساخت یک پروژه در نرمافزار</a:t>
            </a:r>
            <a:endParaRPr lang="en-US" dirty="0">
              <a:cs typeface="2  Lotus" panose="00000400000000000000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284" y="1872031"/>
            <a:ext cx="401401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dirty="0" smtClean="0">
                <a:cs typeface="2  Badr" panose="00000400000000000000" pitchFamily="2" charset="-78"/>
              </a:rPr>
              <a:t>اتصال چنگال </a:t>
            </a:r>
            <a:endParaRPr lang="fa-IR" sz="1600" dirty="0">
              <a:cs typeface="2  Badr" panose="00000400000000000000" pitchFamily="2" charset="-78"/>
            </a:endParaRPr>
          </a:p>
          <a:p>
            <a:pPr algn="r" rtl="1"/>
            <a:r>
              <a:rPr lang="fa-IR" sz="1600" dirty="0" smtClean="0">
                <a:cs typeface="2  Badr" panose="00000400000000000000" pitchFamily="2" charset="-78"/>
              </a:rPr>
              <a:t>پس از درگ چنگال به داخل شبیح ساز به صورت زیر عمل میکنیم </a:t>
            </a:r>
            <a:endParaRPr lang="fa-IR" sz="1600" dirty="0">
              <a:cs typeface="2  Badr" panose="00000400000000000000" pitchFamily="2" charset="-78"/>
            </a:endParaRPr>
          </a:p>
          <a:p>
            <a:pPr algn="r" rtl="1"/>
            <a:r>
              <a:rPr lang="fa-IR" sz="1600" dirty="0">
                <a:cs typeface="2  Badr" panose="00000400000000000000" pitchFamily="2" charset="-78"/>
              </a:rPr>
              <a:t> </a:t>
            </a:r>
            <a:endParaRPr lang="en-US" sz="1600" dirty="0">
              <a:cs typeface="2  Badr" panose="00000400000000000000" pitchFamily="2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8769" r="72708" b="9136"/>
          <a:stretch/>
        </p:blipFill>
        <p:spPr>
          <a:xfrm>
            <a:off x="8472429" y="2733668"/>
            <a:ext cx="2089872" cy="35343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71839" t="22279" r="5604" b="31753"/>
          <a:stretch/>
        </p:blipFill>
        <p:spPr>
          <a:xfrm>
            <a:off x="5220930" y="2733667"/>
            <a:ext cx="3097160" cy="354850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368413" y="5973097"/>
            <a:ext cx="2816942" cy="1622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391649" y="4352925"/>
            <a:ext cx="1170652" cy="838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50147" t="19792" r="18375" b="28646"/>
          <a:stretch/>
        </p:blipFill>
        <p:spPr>
          <a:xfrm>
            <a:off x="928843" y="2733667"/>
            <a:ext cx="4095751" cy="37719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976975" y="560376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/>
              <a:t>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42953" y="56196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/>
              <a:t>2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117873" y="4168259"/>
            <a:ext cx="200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/>
              <a:t>در اینجا تیک را بردارید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1025525" y="4352925"/>
            <a:ext cx="120650" cy="123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22350" y="4352925"/>
            <a:ext cx="117475" cy="11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3222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02892"/>
            <a:ext cx="10515600" cy="1325563"/>
          </a:xfrm>
        </p:spPr>
        <p:txBody>
          <a:bodyPr/>
          <a:lstStyle/>
          <a:p>
            <a:pPr algn="ctr"/>
            <a:r>
              <a:rPr lang="fa-IR" dirty="0" smtClean="0">
                <a:cs typeface="2  Lotus" panose="00000400000000000000" pitchFamily="2" charset="-78"/>
              </a:rPr>
              <a:t>ساخت یک پروژه در نرمافزار</a:t>
            </a:r>
            <a:endParaRPr lang="en-US" dirty="0">
              <a:cs typeface="2  Lotus" panose="00000400000000000000" pitchFamily="2" charset="-7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032" t="18601" r="8167" b="12153"/>
          <a:stretch/>
        </p:blipFill>
        <p:spPr>
          <a:xfrm>
            <a:off x="1330095" y="2127015"/>
            <a:ext cx="9531809" cy="413242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838200" y="2131470"/>
            <a:ext cx="420914" cy="2028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834571" y="5520556"/>
            <a:ext cx="420914" cy="2028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800000">
            <a:off x="9278258" y="4504556"/>
            <a:ext cx="420914" cy="2028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030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02892"/>
            <a:ext cx="10515600" cy="1325563"/>
          </a:xfrm>
        </p:spPr>
        <p:txBody>
          <a:bodyPr/>
          <a:lstStyle/>
          <a:p>
            <a:pPr algn="ctr"/>
            <a:r>
              <a:rPr lang="fa-IR" dirty="0" smtClean="0">
                <a:cs typeface="2  Lotus" panose="00000400000000000000" pitchFamily="2" charset="-78"/>
              </a:rPr>
              <a:t>ساخت یک پروژه در نرمافزار</a:t>
            </a:r>
            <a:endParaRPr lang="en-US" dirty="0">
              <a:cs typeface="2  Lotus" panose="00000400000000000000" pitchFamily="2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363" y="1335885"/>
            <a:ext cx="8699274" cy="517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974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02892"/>
            <a:ext cx="10515600" cy="1325563"/>
          </a:xfrm>
        </p:spPr>
        <p:txBody>
          <a:bodyPr/>
          <a:lstStyle/>
          <a:p>
            <a:pPr algn="ctr"/>
            <a:r>
              <a:rPr lang="fa-IR" dirty="0" smtClean="0">
                <a:cs typeface="2  Lotus" panose="00000400000000000000" pitchFamily="2" charset="-78"/>
              </a:rPr>
              <a:t>ساخت یک پروژه در نرمافزار</a:t>
            </a:r>
            <a:endParaRPr lang="en-US" dirty="0">
              <a:cs typeface="2  Lotus" panose="00000400000000000000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94264" y="1876489"/>
            <a:ext cx="38058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000" b="1" dirty="0" smtClean="0">
                <a:cs typeface="2  Lotus" panose="00000400000000000000" pitchFamily="2" charset="-78"/>
              </a:rPr>
              <a:t>اضافه کردن میز کار برای بازو صنعتی</a:t>
            </a:r>
          </a:p>
          <a:p>
            <a:pPr algn="r" rtl="1"/>
            <a:r>
              <a:rPr lang="fa-IR" dirty="0" smtClean="0">
                <a:cs typeface="2  Lotus" panose="00000400000000000000" pitchFamily="2" charset="-78"/>
              </a:rPr>
              <a:t>متاسفانه شبیح ساز من دسترسی به تنظیم</a:t>
            </a:r>
          </a:p>
          <a:p>
            <a:pPr algn="r" rtl="1"/>
            <a:r>
              <a:rPr lang="fa-IR" dirty="0" smtClean="0">
                <a:cs typeface="2  Lotus" panose="00000400000000000000" pitchFamily="2" charset="-78"/>
              </a:rPr>
              <a:t> سایز میز رو نمیده پس کد های میز رو تعقیر میدم  </a:t>
            </a:r>
            <a:endParaRPr lang="en-US" dirty="0">
              <a:cs typeface="2  Lotus" panose="00000400000000000000" pitchFamily="2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18" y="1528455"/>
            <a:ext cx="6953250" cy="5048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384" y="3548062"/>
            <a:ext cx="4495800" cy="15906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381224" y="4491642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/>
              <a:t>رنگ ها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416024" y="4020318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/>
              <a:t>سایز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677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39476" y="752168"/>
            <a:ext cx="5567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3600" dirty="0" smtClean="0">
                <a:latin typeface="Simplified Arabic" panose="02020603050405020304" pitchFamily="18" charset="-78"/>
                <a:cs typeface="2  Badr" panose="00000400000000000000" pitchFamily="2" charset="-78"/>
              </a:rPr>
              <a:t>مطالبی که در این دوره آموزش میبینین. </a:t>
            </a:r>
            <a:endParaRPr lang="en-US" sz="3600" dirty="0">
              <a:latin typeface="Simplified Arabic" panose="02020603050405020304" pitchFamily="18" charset="-78"/>
              <a:cs typeface="2  Badr" panose="00000400000000000000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3500" y="2716910"/>
            <a:ext cx="11004999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800" b="1" dirty="0" smtClean="0">
                <a:cs typeface="2  Badr" panose="00000400000000000000" pitchFamily="2" charset="-78"/>
              </a:rPr>
              <a:t>برنامه نویسی :</a:t>
            </a:r>
          </a:p>
          <a:p>
            <a:pPr algn="r" rtl="1"/>
            <a:r>
              <a:rPr lang="fa-IR" sz="2400" dirty="0" smtClean="0">
                <a:cs typeface="2  Badr" panose="00000400000000000000" pitchFamily="2" charset="-78"/>
              </a:rPr>
              <a:t>برنامه نویسی ربات را فرامیگیرید در نسخه ازمایشی </a:t>
            </a:r>
            <a:r>
              <a:rPr lang="en-US" sz="2400" dirty="0" smtClean="0">
                <a:cs typeface="2  Badr" panose="00000400000000000000" pitchFamily="2" charset="-78"/>
              </a:rPr>
              <a:t>Capella </a:t>
            </a:r>
            <a:r>
              <a:rPr lang="fa-IR" sz="2400" dirty="0" smtClean="0">
                <a:cs typeface="2  Badr" panose="00000400000000000000" pitchFamily="2" charset="-78"/>
              </a:rPr>
              <a:t> و زبان برنامه نویسی ما (</a:t>
            </a:r>
            <a:r>
              <a:rPr lang="en-US" sz="2400" dirty="0" err="1" smtClean="0">
                <a:cs typeface="2  Badr" panose="00000400000000000000" pitchFamily="2" charset="-78"/>
              </a:rPr>
              <a:t>Lua</a:t>
            </a:r>
            <a:r>
              <a:rPr lang="fa-IR" sz="2400" dirty="0" smtClean="0">
                <a:cs typeface="2  Badr" panose="00000400000000000000" pitchFamily="2" charset="-78"/>
              </a:rPr>
              <a:t>) میباشد</a:t>
            </a:r>
            <a:r>
              <a:rPr lang="en-US" sz="2400" dirty="0" smtClean="0">
                <a:cs typeface="2  Badr" panose="00000400000000000000" pitchFamily="2" charset="-78"/>
              </a:rPr>
              <a:t> </a:t>
            </a:r>
            <a:r>
              <a:rPr lang="fa-IR" sz="2400" dirty="0" smtClean="0">
                <a:cs typeface="2  Badr" panose="00000400000000000000" pitchFamily="2" charset="-78"/>
              </a:rPr>
              <a:t>.این زبان زیاد پر </a:t>
            </a:r>
          </a:p>
          <a:p>
            <a:pPr algn="r" rtl="1"/>
            <a:r>
              <a:rPr lang="fa-IR" sz="2400" dirty="0" smtClean="0">
                <a:cs typeface="2  Badr" panose="00000400000000000000" pitchFamily="2" charset="-78"/>
              </a:rPr>
              <a:t>طرفدار نیست اما کاملا منعطف است .</a:t>
            </a:r>
          </a:p>
          <a:p>
            <a:pPr algn="r" rtl="1"/>
            <a:r>
              <a:rPr lang="fa-IR" sz="2800" b="1" dirty="0" smtClean="0">
                <a:cs typeface="2  Badr" panose="00000400000000000000" pitchFamily="2" charset="-78"/>
              </a:rPr>
              <a:t>رباتیک :</a:t>
            </a:r>
          </a:p>
          <a:p>
            <a:pPr algn="r" rtl="1"/>
            <a:r>
              <a:rPr lang="fa-IR" sz="2400" dirty="0" smtClean="0">
                <a:cs typeface="2  Badr" panose="00000400000000000000" pitchFamily="2" charset="-78"/>
              </a:rPr>
              <a:t>اشنایی بیسیک با سیستم رباتیک و درک هندسه و اشکال سه بعدی و نحوه عملکرد شبیح ساز و داینامیک ربات </a:t>
            </a:r>
          </a:p>
          <a:p>
            <a:pPr algn="r" rtl="1"/>
            <a:endParaRPr lang="fa-IR" sz="2400" dirty="0" smtClean="0">
              <a:cs typeface="2  Badr" panose="00000400000000000000" pitchFamily="2" charset="-78"/>
            </a:endParaRPr>
          </a:p>
          <a:p>
            <a:pPr algn="r" rtl="1"/>
            <a:r>
              <a:rPr lang="fa-IR" sz="2400" dirty="0" smtClean="0">
                <a:cs typeface="2  Badr" panose="00000400000000000000" pitchFamily="2" charset="-78"/>
              </a:rPr>
              <a:t> </a:t>
            </a:r>
            <a:endParaRPr lang="en-US" sz="2400" dirty="0">
              <a:cs typeface="2  Badr" panose="00000400000000000000" pitchFamily="2" charset="-78"/>
            </a:endParaRPr>
          </a:p>
        </p:txBody>
      </p:sp>
      <p:pic>
        <p:nvPicPr>
          <p:cNvPr id="7" name="Picture 2" descr="CoppeliaSim User Manual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47"/>
          <a:stretch/>
        </p:blipFill>
        <p:spPr bwMode="auto">
          <a:xfrm>
            <a:off x="0" y="5973097"/>
            <a:ext cx="693435" cy="67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89935" y="6124062"/>
            <a:ext cx="801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Page 2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6802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02892"/>
            <a:ext cx="10515600" cy="1325563"/>
          </a:xfrm>
        </p:spPr>
        <p:txBody>
          <a:bodyPr/>
          <a:lstStyle/>
          <a:p>
            <a:pPr algn="ctr"/>
            <a:r>
              <a:rPr lang="fa-IR" dirty="0" smtClean="0">
                <a:cs typeface="2  Lotus" panose="00000400000000000000" pitchFamily="2" charset="-78"/>
              </a:rPr>
              <a:t>ساخت یک پروژه در نرمافزار</a:t>
            </a:r>
            <a:endParaRPr lang="en-US" dirty="0">
              <a:cs typeface="2  Lotus" panose="00000400000000000000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57800" y="1731347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rtl="1"/>
            <a:r>
              <a:rPr lang="fa-IR" sz="2000" b="1" dirty="0" smtClean="0">
                <a:cs typeface="2  Lotus" panose="00000400000000000000" pitchFamily="2" charset="-78"/>
              </a:rPr>
              <a:t>اضافه کردن جعبه های کوچک بر روی میز محرک</a:t>
            </a:r>
          </a:p>
          <a:p>
            <a:pPr algn="r" rtl="1"/>
            <a:r>
              <a:rPr lang="fa-IR" sz="2000" dirty="0" smtClean="0">
                <a:cs typeface="2  Lotus" panose="00000400000000000000" pitchFamily="2" charset="-78"/>
              </a:rPr>
              <a:t>برای این کار به ترتیب زیر عمل میکنیم</a:t>
            </a:r>
            <a:endParaRPr lang="fa-IR" sz="2000" dirty="0">
              <a:cs typeface="2  Lotus" panose="00000400000000000000" pitchFamily="2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94" y="2085290"/>
            <a:ext cx="6424839" cy="43959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53458" t="57292" r="15642" b="6002"/>
          <a:stretch/>
        </p:blipFill>
        <p:spPr>
          <a:xfrm>
            <a:off x="8799286" y="2439233"/>
            <a:ext cx="2420257" cy="1616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38733" t="33681" r="38845" b="38541"/>
          <a:stretch/>
        </p:blipFill>
        <p:spPr>
          <a:xfrm>
            <a:off x="8436428" y="4283261"/>
            <a:ext cx="2917372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949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202892"/>
            <a:ext cx="10515600" cy="1325563"/>
          </a:xfrm>
        </p:spPr>
        <p:txBody>
          <a:bodyPr/>
          <a:lstStyle/>
          <a:p>
            <a:pPr algn="ctr"/>
            <a:r>
              <a:rPr lang="fa-IR" dirty="0" smtClean="0">
                <a:cs typeface="2  Lotus" panose="00000400000000000000" pitchFamily="2" charset="-78"/>
              </a:rPr>
              <a:t>ساخت یک پروژه در نرمافزار</a:t>
            </a:r>
            <a:endParaRPr lang="en-US" dirty="0">
              <a:cs typeface="2  Lotus" panose="00000400000000000000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276378" y="1528455"/>
            <a:ext cx="1398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cs typeface="2  Lotus" panose="00000400000000000000" pitchFamily="2" charset="-78"/>
              </a:rPr>
              <a:t>تنظیم رنگ جعبه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010" y="1977758"/>
            <a:ext cx="4114800" cy="43148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765143" y="3091544"/>
            <a:ext cx="1001486" cy="145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462" y="1992273"/>
            <a:ext cx="2505075" cy="19812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971143" y="2387601"/>
            <a:ext cx="2271486" cy="1669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770" y="1992273"/>
            <a:ext cx="4238625" cy="238125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190171" y="2387601"/>
            <a:ext cx="3410858" cy="1066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119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92390" y="3198167"/>
            <a:ext cx="8807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dirty="0" smtClean="0"/>
              <a:t>در ادامه یک پروژه روی گیت هاب تیم اپلود کردم که قدرت این نرمافزار را نشون بدم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453521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dirty="0" smtClean="0">
                <a:cs typeface="2  Badr" panose="00000400000000000000" pitchFamily="2" charset="-78"/>
              </a:rPr>
              <a:t>لینک دانلود یسری پروژه از گیت هاب </a:t>
            </a:r>
            <a:endParaRPr lang="en-US" dirty="0">
              <a:cs typeface="2  Badr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" y="1690688"/>
            <a:ext cx="11353800" cy="5488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https://github.com/tkznx/Mysimulatorrep</a:t>
            </a:r>
          </a:p>
        </p:txBody>
      </p:sp>
    </p:spTree>
    <p:extLst>
      <p:ext uri="{BB962C8B-B14F-4D97-AF65-F5344CB8AC3E}">
        <p14:creationId xmlns:p14="http://schemas.microsoft.com/office/powerpoint/2010/main" val="2037016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 full link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www.youtube.com/watch?v=F0ZvF-FbCr0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www.youtube.com/watch?v=Ftt9e8xnKE4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www.youtube.com/watch?v=4PQgjjOqJa4</a:t>
            </a:r>
            <a:endParaRPr lang="en-US" dirty="0" smtClean="0"/>
          </a:p>
          <a:p>
            <a:r>
              <a:rPr lang="en-US" dirty="0"/>
              <a:t>https://</a:t>
            </a:r>
            <a:r>
              <a:rPr lang="en-US" dirty="0" smtClean="0"/>
              <a:t>www.youtube.com/watch?v=CVoV08T0Aqo&amp;t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8024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End 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028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en-US" dirty="0" err="1" smtClean="0">
                <a:solidFill>
                  <a:srgbClr val="000000"/>
                </a:solidFill>
                <a:latin typeface="Calibri" panose="020F0502020204030204" pitchFamily="34" charset="0"/>
                <a:cs typeface="2  Davat" panose="00000400000000000000" pitchFamily="2" charset="-78"/>
              </a:rPr>
              <a:t>CoppeliaSim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2  Davat" panose="00000400000000000000" pitchFamily="2" charset="-78"/>
              </a:rPr>
              <a:t> </a:t>
            </a:r>
            <a:r>
              <a:rPr lang="fa-IR" dirty="0" smtClean="0">
                <a:solidFill>
                  <a:srgbClr val="000000"/>
                </a:solidFill>
                <a:latin typeface="Calibri" panose="020F0502020204030204" pitchFamily="34" charset="0"/>
                <a:cs typeface="2  Davat" panose="00000400000000000000" pitchFamily="2" charset="-78"/>
              </a:rPr>
              <a:t> چیست؟ </a:t>
            </a:r>
            <a:endParaRPr lang="en-US" dirty="0">
              <a:cs typeface="2  Davat" panose="00000400000000000000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8200" y="2055813"/>
            <a:ext cx="10515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en-US" sz="2400" dirty="0" err="1" smtClean="0">
                <a:solidFill>
                  <a:srgbClr val="000000"/>
                </a:solidFill>
                <a:latin typeface="Calibri" panose="020F0502020204030204" pitchFamily="34" charset="0"/>
                <a:cs typeface="2  Badr" panose="00000400000000000000" pitchFamily="2" charset="-78"/>
              </a:rPr>
              <a:t>CoppeliaSim</a:t>
            </a:r>
            <a:r>
              <a:rPr lang="fa-IR" sz="2400" dirty="0" smtClean="0">
                <a:solidFill>
                  <a:srgbClr val="000000"/>
                </a:solidFill>
                <a:latin typeface="Calibri" panose="020F0502020204030204" pitchFamily="34" charset="0"/>
                <a:cs typeface="2  Badr" panose="00000400000000000000" pitchFamily="2" charset="-78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cs typeface="2  Badr" panose="00000400000000000000" pitchFamily="2" charset="-78"/>
              </a:rPr>
              <a:t> </a:t>
            </a:r>
            <a:r>
              <a:rPr lang="fa-IR" sz="2400" dirty="0">
                <a:solidFill>
                  <a:srgbClr val="000000"/>
                </a:solidFill>
                <a:latin typeface="Arial" panose="020B0604020202020204" pitchFamily="34" charset="0"/>
                <a:cs typeface="2  Badr" panose="00000400000000000000" pitchFamily="2" charset="-78"/>
              </a:rPr>
              <a:t>ﮐﻪ ﻗﺒﻼ ﺑﺎ ﻧﺎﻡ</a:t>
            </a:r>
            <a:r>
              <a:rPr lang="fa-IR" sz="2400" dirty="0">
                <a:solidFill>
                  <a:srgbClr val="000000"/>
                </a:solidFill>
                <a:latin typeface="Calibri" panose="020F0502020204030204" pitchFamily="34" charset="0"/>
                <a:cs typeface="2  Badr" panose="00000400000000000000" pitchFamily="2" charset="-78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2  Badr" panose="00000400000000000000" pitchFamily="2" charset="-78"/>
              </a:rPr>
              <a:t>V-REP </a:t>
            </a:r>
            <a:r>
              <a:rPr lang="fa-IR" sz="2400" dirty="0">
                <a:solidFill>
                  <a:srgbClr val="000000"/>
                </a:solidFill>
                <a:latin typeface="Arial" panose="020B0604020202020204" pitchFamily="34" charset="0"/>
                <a:cs typeface="2  Badr" panose="00000400000000000000" pitchFamily="2" charset="-78"/>
              </a:rPr>
              <a:t>ﺷﻨﺎﺧﺘﻪ ﻣﯽ ﺷﺪ، ﯾﮏ ﺷﺒﯿﻪ ﺳﺎﺯ ﺭﺑﺎﺗﯽ ﺍﺳﺖ ﮐﻪ ﺩﺭ ﺻﻨﻌﺖ، ﺁﻣﻮﺯﺵ ﻭ ﭘﮋﻭﻫﺶ ﺍﺳﺘﻔﺎﺩﻩ ﻣﯽ ﺷﻮﺩ. ﺩﺭ ﺍﺑﺘﺪﺍ ﺩﺭ ﺩﺍﺧﻞ ﺗﻮﺷﯿﺒﺎ ﺗﺤﻘﯿﻖ ﻭ ﺗﻮﺳﻌﻪ ﺗﻮﺳﻌﻪ ﺩﺍﺩﻩ ﺷﺪ ﻭ ﺩﺭ ﺣﺎﻝ ﺣﺎﺿﺮ ﺑﻪ ﻃﻮﺭ ﻓﻌﺎﻝ ﺗﻮﺳﻂ</a:t>
            </a:r>
            <a:r>
              <a:rPr lang="fa-IR" sz="2400" dirty="0">
                <a:solidFill>
                  <a:srgbClr val="000000"/>
                </a:solidFill>
                <a:latin typeface="Calibri" panose="020F0502020204030204" pitchFamily="34" charset="0"/>
                <a:cs typeface="2  Badr" panose="00000400000000000000" pitchFamily="2" charset="-78"/>
              </a:rPr>
              <a:t> </a:t>
            </a:r>
            <a:r>
              <a:rPr lang="fa-IR" sz="2400" dirty="0" smtClean="0">
                <a:solidFill>
                  <a:srgbClr val="000000"/>
                </a:solidFill>
                <a:latin typeface="Calibri" panose="020F0502020204030204" pitchFamily="34" charset="0"/>
                <a:cs typeface="2  Badr" panose="00000400000000000000" pitchFamily="2" charset="-78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alibri" panose="020F0502020204030204" pitchFamily="34" charset="0"/>
                <a:cs typeface="2  Badr" panose="00000400000000000000" pitchFamily="2" charset="-78"/>
              </a:rPr>
              <a:t>Coppelia</a:t>
            </a: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cs typeface="2  Badr" panose="00000400000000000000" pitchFamily="2" charset="-78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2  Badr" panose="00000400000000000000" pitchFamily="2" charset="-78"/>
              </a:rPr>
              <a:t>Robotics AG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2  Badr" panose="00000400000000000000" pitchFamily="2" charset="-78"/>
              </a:rPr>
              <a:t>، </a:t>
            </a:r>
            <a:r>
              <a:rPr lang="fa-IR" sz="2400" dirty="0">
                <a:solidFill>
                  <a:srgbClr val="000000"/>
                </a:solidFill>
                <a:latin typeface="Arial" panose="020B0604020202020204" pitchFamily="34" charset="0"/>
                <a:cs typeface="2  Badr" panose="00000400000000000000" pitchFamily="2" charset="-78"/>
              </a:rPr>
              <a:t>ﯾﮏ ﺷﺮﮐﺖ ﮐﻮﭼﮏ ﻭﺍﻗﻊ ﺩﺭ ﺯﻭﺭﯾﺦ، ﺳﻮﺋﯿﺲ، ﺩﺭ </a:t>
            </a:r>
            <a:r>
              <a:rPr lang="fa-IR" sz="2400" dirty="0" smtClean="0">
                <a:solidFill>
                  <a:srgbClr val="000000"/>
                </a:solidFill>
                <a:latin typeface="Arial" panose="020B0604020202020204" pitchFamily="34" charset="0"/>
                <a:cs typeface="2  Badr" panose="00000400000000000000" pitchFamily="2" charset="-78"/>
              </a:rPr>
              <a:t>ﺣﺎﻝ </a:t>
            </a:r>
            <a:r>
              <a:rPr lang="fa-IR" sz="2400" dirty="0">
                <a:solidFill>
                  <a:srgbClr val="000000"/>
                </a:solidFill>
                <a:latin typeface="Arial" panose="020B0604020202020204" pitchFamily="34" charset="0"/>
                <a:cs typeface="2  Badr" panose="00000400000000000000" pitchFamily="2" charset="-78"/>
              </a:rPr>
              <a:t>ﺗﻮﺳﻌﻪ ﻭ ﻧﮕﻬﺪﺍﺭﯼ ﺍﺳﺖ</a:t>
            </a:r>
            <a:r>
              <a:rPr lang="fa-IR" sz="2400" dirty="0" smtClean="0">
                <a:solidFill>
                  <a:srgbClr val="000000"/>
                </a:solidFill>
                <a:latin typeface="Calibri" panose="020F0502020204030204" pitchFamily="34" charset="0"/>
                <a:cs typeface="2  Badr" panose="00000400000000000000" pitchFamily="2" charset="-78"/>
              </a:rPr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36" y="4000031"/>
            <a:ext cx="2568677" cy="24834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613" y="4000031"/>
            <a:ext cx="3819832" cy="248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33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84786" y="2055813"/>
            <a:ext cx="982242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2200" dirty="0">
                <a:solidFill>
                  <a:srgbClr val="000000"/>
                </a:solidFill>
                <a:latin typeface="Arial" panose="020B0604020202020204" pitchFamily="34" charset="0"/>
                <a:cs typeface="2  Badr" panose="00000400000000000000" pitchFamily="2" charset="-78"/>
              </a:rPr>
              <a:t>ﺍﯾﻦ ﺷﺒﯿﻪ ﺳﺎﺯ ﻣﺒﺘﻨﯽ ﺑﺮ ﻣﻌﻤﺎﺭﯼ ﮐﻨﺘﺮﻝ ﺗﻮﺯﯾﻊ ﺷﺪﻩ ﺍﺳﺖ: ﻫﺮ </a:t>
            </a:r>
            <a:r>
              <a:rPr lang="fa-IR" sz="2200" dirty="0" smtClean="0">
                <a:solidFill>
                  <a:srgbClr val="000000"/>
                </a:solidFill>
                <a:latin typeface="Arial" panose="020B0604020202020204" pitchFamily="34" charset="0"/>
                <a:cs typeface="2  Badr" panose="00000400000000000000" pitchFamily="2" charset="-78"/>
              </a:rPr>
              <a:t>ﺷﯽﻣﺪﻝ </a:t>
            </a:r>
            <a:r>
              <a:rPr lang="fa-IR" sz="2200" dirty="0">
                <a:solidFill>
                  <a:srgbClr val="000000"/>
                </a:solidFill>
                <a:latin typeface="Arial" panose="020B0604020202020204" pitchFamily="34" charset="0"/>
                <a:cs typeface="2  Badr" panose="00000400000000000000" pitchFamily="2" charset="-78"/>
              </a:rPr>
              <a:t>ﺭﺍ ﻣﯽ ﺗﻮﺍﻥ ﺑﻪ ﺻﻮﺭﺕ ﺟﺪﺍﮔﺎﻧﻪ ﺍﺯ ﻃﺮﯾﻖ ﯾﮏ ﺍﺳﮑﺮﯾﭙﺖ ﺗﻌﺒﯿﻪ ﺷﺪﻩ، ﯾﮏ ﭘﻼﮔﯿﻦ، ﯾﮏ ﮔﺮﻩ</a:t>
            </a:r>
            <a:r>
              <a:rPr lang="fa-IR" sz="2200" dirty="0">
                <a:solidFill>
                  <a:srgbClr val="000000"/>
                </a:solidFill>
                <a:latin typeface="Calibri" panose="020F0502020204030204" pitchFamily="34" charset="0"/>
                <a:cs typeface="2  Badr" panose="00000400000000000000" pitchFamily="2" charset="-78"/>
              </a:rPr>
              <a:t> 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2  Badr" panose="00000400000000000000" pitchFamily="2" charset="-78"/>
              </a:rPr>
              <a:t>ROS</a:t>
            </a: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cs typeface="2  Badr" panose="00000400000000000000" pitchFamily="2" charset="-78"/>
              </a:rPr>
              <a:t>، </a:t>
            </a:r>
            <a:r>
              <a:rPr lang="fa-IR" sz="2200" dirty="0">
                <a:solidFill>
                  <a:srgbClr val="000000"/>
                </a:solidFill>
                <a:latin typeface="Arial" panose="020B0604020202020204" pitchFamily="34" charset="0"/>
                <a:cs typeface="2  Badr" panose="00000400000000000000" pitchFamily="2" charset="-78"/>
              </a:rPr>
              <a:t>ﯾﮏ ﮐﻼﯾﻨﺖ</a:t>
            </a:r>
            <a:r>
              <a:rPr lang="fa-IR" sz="2200" dirty="0">
                <a:solidFill>
                  <a:srgbClr val="000000"/>
                </a:solidFill>
                <a:latin typeface="Calibri" panose="020F0502020204030204" pitchFamily="34" charset="0"/>
                <a:cs typeface="2  Badr" panose="00000400000000000000" pitchFamily="2" charset="-78"/>
              </a:rPr>
              <a:t> </a:t>
            </a:r>
            <a:r>
              <a:rPr lang="en-US" sz="2200" dirty="0" smtClean="0">
                <a:solidFill>
                  <a:srgbClr val="000000"/>
                </a:solidFill>
                <a:latin typeface="Calibri" panose="020F0502020204030204" pitchFamily="34" charset="0"/>
                <a:cs typeface="2  Badr" panose="00000400000000000000" pitchFamily="2" charset="-78"/>
              </a:rPr>
              <a:t> API</a:t>
            </a:r>
            <a:r>
              <a:rPr lang="fa-IR" sz="2200" dirty="0" smtClean="0">
                <a:solidFill>
                  <a:srgbClr val="000000"/>
                </a:solidFill>
                <a:latin typeface="Arial" panose="020B0604020202020204" pitchFamily="34" charset="0"/>
                <a:cs typeface="2  Badr" panose="00000400000000000000" pitchFamily="2" charset="-78"/>
              </a:rPr>
              <a:t>ﺭﺍﻩ </a:t>
            </a:r>
            <a:r>
              <a:rPr lang="fa-IR" sz="2200" dirty="0">
                <a:solidFill>
                  <a:srgbClr val="000000"/>
                </a:solidFill>
                <a:latin typeface="Arial" panose="020B0604020202020204" pitchFamily="34" charset="0"/>
                <a:cs typeface="2  Badr" panose="00000400000000000000" pitchFamily="2" charset="-78"/>
              </a:rPr>
              <a:t>ﺩﻭﺭ ﯾﺎ ﯾﮏ ﺭﺍﻩ ﺣﻞ ﺳﻔﺎﺭﺷﯽ ﮐﻨﺘﺮﻝ ﮐﺮﺩ. ﮐﻨﺘﺮﻟﺮﻫﺎ ﺭﺍ ﻣﯽ ﺗﻮﺍﻥ ﺩﺭ</a:t>
            </a:r>
            <a:r>
              <a:rPr lang="fa-IR" sz="2200" dirty="0">
                <a:solidFill>
                  <a:srgbClr val="000000"/>
                </a:solidFill>
                <a:latin typeface="Calibri" panose="020F0502020204030204" pitchFamily="34" charset="0"/>
                <a:cs typeface="2  Badr" panose="00000400000000000000" pitchFamily="2" charset="-78"/>
              </a:rPr>
              <a:t> 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2  Badr" panose="00000400000000000000" pitchFamily="2" charset="-78"/>
              </a:rPr>
              <a:t>C/C++</a:t>
            </a: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cs typeface="2  Badr" panose="00000400000000000000" pitchFamily="2" charset="-78"/>
              </a:rPr>
              <a:t>، 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2  Badr" panose="00000400000000000000" pitchFamily="2" charset="-78"/>
              </a:rPr>
              <a:t>Python</a:t>
            </a: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cs typeface="2  Badr" panose="00000400000000000000" pitchFamily="2" charset="-78"/>
              </a:rPr>
              <a:t>، 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2  Badr" panose="00000400000000000000" pitchFamily="2" charset="-78"/>
              </a:rPr>
              <a:t>Java</a:t>
            </a: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cs typeface="2  Badr" panose="00000400000000000000" pitchFamily="2" charset="-78"/>
              </a:rPr>
              <a:t>، </a:t>
            </a:r>
            <a:r>
              <a:rPr lang="fa-IR" sz="2200" dirty="0" smtClean="0">
                <a:solidFill>
                  <a:srgbClr val="000000"/>
                </a:solidFill>
                <a:latin typeface="Arial" panose="020B0604020202020204" pitchFamily="34" charset="0"/>
                <a:cs typeface="2  Badr" panose="00000400000000000000" pitchFamily="2" charset="-78"/>
              </a:rPr>
              <a:t> </a:t>
            </a:r>
            <a:r>
              <a:rPr lang="en-US" sz="2200" dirty="0" err="1" smtClean="0">
                <a:solidFill>
                  <a:srgbClr val="000000"/>
                </a:solidFill>
                <a:latin typeface="Calibri" panose="020F0502020204030204" pitchFamily="34" charset="0"/>
                <a:cs typeface="2  Badr" panose="00000400000000000000" pitchFamily="2" charset="-78"/>
              </a:rPr>
              <a:t>Lua</a:t>
            </a: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cs typeface="2  Badr" panose="00000400000000000000" pitchFamily="2" charset="-78"/>
              </a:rPr>
              <a:t>، </a:t>
            </a:r>
            <a:r>
              <a:rPr lang="en-US" sz="2200" dirty="0" err="1" smtClean="0">
                <a:solidFill>
                  <a:srgbClr val="000000"/>
                </a:solidFill>
                <a:latin typeface="Calibri" panose="020F0502020204030204" pitchFamily="34" charset="0"/>
                <a:cs typeface="2  Badr" panose="00000400000000000000" pitchFamily="2" charset="-78"/>
              </a:rPr>
              <a:t>Matlab</a:t>
            </a:r>
            <a:r>
              <a:rPr lang="fa-IR" sz="2200" dirty="0" smtClean="0">
                <a:solidFill>
                  <a:srgbClr val="000000"/>
                </a:solidFill>
                <a:latin typeface="Calibri" panose="020F0502020204030204" pitchFamily="34" charset="0"/>
                <a:cs typeface="2  Badr" panose="00000400000000000000" pitchFamily="2" charset="-78"/>
              </a:rPr>
              <a:t> </a:t>
            </a:r>
            <a:r>
              <a:rPr lang="en-US" sz="2200" dirty="0" smtClean="0">
                <a:solidFill>
                  <a:srgbClr val="000000"/>
                </a:solidFill>
                <a:latin typeface="Calibri" panose="020F0502020204030204" pitchFamily="34" charset="0"/>
                <a:cs typeface="2  Badr" panose="00000400000000000000" pitchFamily="2" charset="-78"/>
              </a:rPr>
              <a:t> </a:t>
            </a:r>
            <a:r>
              <a:rPr lang="fa-IR" sz="2200" dirty="0">
                <a:solidFill>
                  <a:srgbClr val="000000"/>
                </a:solidFill>
                <a:latin typeface="Arial" panose="020B0604020202020204" pitchFamily="34" charset="0"/>
                <a:cs typeface="2  Badr" panose="00000400000000000000" pitchFamily="2" charset="-78"/>
              </a:rPr>
              <a:t>ﯾﺎ</a:t>
            </a:r>
            <a:r>
              <a:rPr lang="fa-IR" sz="2200" dirty="0">
                <a:solidFill>
                  <a:srgbClr val="000000"/>
                </a:solidFill>
                <a:latin typeface="Calibri" panose="020F0502020204030204" pitchFamily="34" charset="0"/>
                <a:cs typeface="2  Badr" panose="00000400000000000000" pitchFamily="2" charset="-78"/>
              </a:rPr>
              <a:t> </a:t>
            </a:r>
            <a:r>
              <a:rPr lang="en-US" sz="2200" dirty="0" smtClean="0">
                <a:solidFill>
                  <a:srgbClr val="000000"/>
                </a:solidFill>
                <a:latin typeface="Calibri" panose="020F0502020204030204" pitchFamily="34" charset="0"/>
                <a:cs typeface="2  Badr" panose="00000400000000000000" pitchFamily="2" charset="-78"/>
              </a:rPr>
              <a:t>Octave2</a:t>
            </a:r>
            <a:r>
              <a:rPr lang="fa-IR" sz="2200" dirty="0" smtClean="0">
                <a:solidFill>
                  <a:srgbClr val="000000"/>
                </a:solidFill>
                <a:latin typeface="Calibri" panose="020F0502020204030204" pitchFamily="34" charset="0"/>
                <a:cs typeface="2  Badr" panose="00000400000000000000" pitchFamily="2" charset="-78"/>
              </a:rPr>
              <a:t> </a:t>
            </a:r>
            <a:r>
              <a:rPr lang="en-US" sz="2200" dirty="0" smtClean="0">
                <a:solidFill>
                  <a:srgbClr val="000000"/>
                </a:solidFill>
                <a:latin typeface="Calibri" panose="020F0502020204030204" pitchFamily="34" charset="0"/>
                <a:cs typeface="2  Badr" panose="00000400000000000000" pitchFamily="2" charset="-78"/>
              </a:rPr>
              <a:t> </a:t>
            </a:r>
            <a:r>
              <a:rPr lang="fa-IR" sz="2200" dirty="0">
                <a:solidFill>
                  <a:srgbClr val="000000"/>
                </a:solidFill>
                <a:latin typeface="Arial" panose="020B0604020202020204" pitchFamily="34" charset="0"/>
                <a:cs typeface="2  Badr" panose="00000400000000000000" pitchFamily="2" charset="-78"/>
              </a:rPr>
              <a:t>ﻧﻮﺷﺖ</a:t>
            </a:r>
            <a:r>
              <a:rPr lang="fa-IR" sz="2200" dirty="0" smtClean="0">
                <a:solidFill>
                  <a:srgbClr val="000000"/>
                </a:solidFill>
                <a:latin typeface="Calibri" panose="020F0502020204030204" pitchFamily="34" charset="0"/>
                <a:cs typeface="2  Badr" panose="00000400000000000000" pitchFamily="2" charset="-78"/>
              </a:rPr>
              <a:t>.</a:t>
            </a:r>
          </a:p>
          <a:p>
            <a:pPr algn="r" rtl="1"/>
            <a:r>
              <a:rPr lang="fa-IR" sz="2200" dirty="0" smtClean="0">
                <a:solidFill>
                  <a:srgbClr val="000000"/>
                </a:solidFill>
                <a:latin typeface="Calibri" panose="020F0502020204030204" pitchFamily="34" charset="0"/>
                <a:cs typeface="2  Badr" panose="00000400000000000000" pitchFamily="2" charset="-78"/>
              </a:rPr>
              <a:t>در ادامه بیشتر توضیح میدم .</a:t>
            </a:r>
            <a:endParaRPr lang="en-US" sz="2200" dirty="0">
              <a:cs typeface="2  Badr" panose="00000400000000000000" pitchFamily="2" charset="-7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 rtl="1"/>
            <a:r>
              <a:rPr lang="en-US" dirty="0" err="1" smtClean="0">
                <a:solidFill>
                  <a:srgbClr val="000000"/>
                </a:solidFill>
                <a:latin typeface="Calibri" panose="020F0502020204030204" pitchFamily="34" charset="0"/>
                <a:cs typeface="2  Davat" panose="00000400000000000000" pitchFamily="2" charset="-78"/>
              </a:rPr>
              <a:t>CoppeliaSim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2  Davat" panose="00000400000000000000" pitchFamily="2" charset="-78"/>
              </a:rPr>
              <a:t> </a:t>
            </a:r>
            <a:r>
              <a:rPr lang="fa-IR" dirty="0" smtClean="0">
                <a:solidFill>
                  <a:srgbClr val="000000"/>
                </a:solidFill>
                <a:latin typeface="Calibri" panose="020F0502020204030204" pitchFamily="34" charset="0"/>
                <a:cs typeface="2  Davat" panose="00000400000000000000" pitchFamily="2" charset="-78"/>
              </a:rPr>
              <a:t> </a:t>
            </a:r>
            <a:r>
              <a:rPr lang="fa-IR" dirty="0" smtClean="0">
                <a:solidFill>
                  <a:srgbClr val="000000"/>
                </a:solidFill>
                <a:latin typeface="Calibri" panose="020F0502020204030204" pitchFamily="34" charset="0"/>
                <a:cs typeface="2  Badr" panose="00000400000000000000" pitchFamily="2" charset="-78"/>
              </a:rPr>
              <a:t>مبتنی بر چیست ؟</a:t>
            </a:r>
            <a:endParaRPr lang="en-US" dirty="0">
              <a:cs typeface="2  Badr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78704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60" y="1857363"/>
            <a:ext cx="4610100" cy="2933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34" y="2715754"/>
            <a:ext cx="5699039" cy="37316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8747" y="1390191"/>
            <a:ext cx="950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2  Badr" panose="00000400000000000000" pitchFamily="2" charset="-78"/>
              </a:rPr>
              <a:t>Octave2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199" y="186147"/>
            <a:ext cx="10515600" cy="1325563"/>
          </a:xfrm>
        </p:spPr>
        <p:txBody>
          <a:bodyPr/>
          <a:lstStyle/>
          <a:p>
            <a:pPr algn="ctr" rtl="1"/>
            <a:r>
              <a:rPr lang="fa-IR" dirty="0" smtClean="0">
                <a:solidFill>
                  <a:srgbClr val="000000"/>
                </a:solidFill>
                <a:latin typeface="Calibri" panose="020F0502020204030204" pitchFamily="34" charset="0"/>
                <a:cs typeface="2  Badr" panose="00000400000000000000" pitchFamily="2" charset="-78"/>
              </a:rPr>
              <a:t>نمونه کد در زبان برنامه نویسی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2  Davat" panose="00000400000000000000" pitchFamily="2" charset="-78"/>
              </a:rPr>
              <a:t>Octave 2</a:t>
            </a:r>
            <a:endParaRPr lang="en-US" dirty="0">
              <a:cs typeface="2  Badr" panose="00000400000000000000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820697" y="2572348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rtl="1"/>
            <a:r>
              <a:rPr lang="fa-IR" sz="2000" dirty="0">
                <a:cs typeface="2  Badr" panose="00000400000000000000" pitchFamily="2" charset="-78"/>
              </a:rPr>
              <a:t>گنو آکتِیو (به انگلیسی: </a:t>
            </a:r>
            <a:r>
              <a:rPr lang="en-US" sz="2000" dirty="0">
                <a:cs typeface="2  Badr" panose="00000400000000000000" pitchFamily="2" charset="-78"/>
              </a:rPr>
              <a:t>GNU Octave </a:t>
            </a:r>
            <a:r>
              <a:rPr lang="fa-IR" sz="2000" dirty="0" smtClean="0">
                <a:cs typeface="2  Badr" panose="00000400000000000000" pitchFamily="2" charset="-78"/>
              </a:rPr>
              <a:t>که </a:t>
            </a:r>
            <a:r>
              <a:rPr lang="fa-IR" sz="2000" dirty="0">
                <a:cs typeface="2  Badr" panose="00000400000000000000" pitchFamily="2" charset="-78"/>
              </a:rPr>
              <a:t>در فارسی «گنو اُکتاو</a:t>
            </a:r>
            <a:r>
              <a:rPr lang="fa-IR" sz="2000" dirty="0" smtClean="0">
                <a:cs typeface="2  Badr" panose="00000400000000000000" pitchFamily="2" charset="-78"/>
              </a:rPr>
              <a:t>»</a:t>
            </a:r>
          </a:p>
          <a:p>
            <a:pPr algn="r" rtl="1"/>
            <a:r>
              <a:rPr lang="fa-IR" sz="2000" dirty="0" smtClean="0">
                <a:cs typeface="2  Badr" panose="00000400000000000000" pitchFamily="2" charset="-78"/>
              </a:rPr>
              <a:t> </a:t>
            </a:r>
            <a:r>
              <a:rPr lang="fa-IR" sz="2000" dirty="0">
                <a:cs typeface="2  Badr" panose="00000400000000000000" pitchFamily="2" charset="-78"/>
              </a:rPr>
              <a:t>هم تلفظ می‌شود) زبان برنامه‌نویسی سطح بالایی است که بیشتر </a:t>
            </a:r>
            <a:r>
              <a:rPr lang="fa-IR" sz="2000" dirty="0" smtClean="0">
                <a:cs typeface="2  Badr" panose="00000400000000000000" pitchFamily="2" charset="-78"/>
              </a:rPr>
              <a:t>برای</a:t>
            </a:r>
          </a:p>
          <a:p>
            <a:pPr algn="r" rtl="1"/>
            <a:r>
              <a:rPr lang="fa-IR" sz="2000" dirty="0" smtClean="0">
                <a:cs typeface="2  Badr" panose="00000400000000000000" pitchFamily="2" charset="-78"/>
              </a:rPr>
              <a:t> </a:t>
            </a:r>
            <a:r>
              <a:rPr lang="fa-IR" sz="2000" dirty="0">
                <a:cs typeface="2  Badr" panose="00000400000000000000" pitchFamily="2" charset="-78"/>
              </a:rPr>
              <a:t>محاسبات عددی به کار می‌رود. این برنامه امکانات زیادی را از </a:t>
            </a:r>
            <a:r>
              <a:rPr lang="fa-IR" sz="2000" dirty="0" smtClean="0">
                <a:cs typeface="2  Badr" panose="00000400000000000000" pitchFamily="2" charset="-78"/>
              </a:rPr>
              <a:t>طریق</a:t>
            </a:r>
          </a:p>
          <a:p>
            <a:pPr algn="r" rtl="1"/>
            <a:r>
              <a:rPr lang="fa-IR" sz="2000" dirty="0" smtClean="0">
                <a:cs typeface="2  Badr" panose="00000400000000000000" pitchFamily="2" charset="-78"/>
              </a:rPr>
              <a:t> </a:t>
            </a:r>
            <a:r>
              <a:rPr lang="fa-IR" sz="2000" dirty="0">
                <a:cs typeface="2  Badr" panose="00000400000000000000" pitchFamily="2" charset="-78"/>
              </a:rPr>
              <a:t>رابط خط فرمان (به انگلیسی: </a:t>
            </a:r>
            <a:r>
              <a:rPr lang="en-US" sz="2000" dirty="0">
                <a:cs typeface="2  Badr" panose="00000400000000000000" pitchFamily="2" charset="-78"/>
              </a:rPr>
              <a:t>Command-line interface ) </a:t>
            </a:r>
            <a:r>
              <a:rPr lang="fa-IR" sz="2000" dirty="0" smtClean="0">
                <a:cs typeface="2  Badr" panose="00000400000000000000" pitchFamily="2" charset="-78"/>
              </a:rPr>
              <a:t>برای</a:t>
            </a:r>
          </a:p>
          <a:p>
            <a:pPr algn="r" rtl="1"/>
            <a:r>
              <a:rPr lang="fa-IR" sz="2000" dirty="0" smtClean="0">
                <a:cs typeface="2  Badr" panose="00000400000000000000" pitchFamily="2" charset="-78"/>
              </a:rPr>
              <a:t> </a:t>
            </a:r>
            <a:r>
              <a:rPr lang="fa-IR" sz="2000" dirty="0">
                <a:cs typeface="2  Badr" panose="00000400000000000000" pitchFamily="2" charset="-78"/>
              </a:rPr>
              <a:t>حل عددی مسائل خطی و غیرخطی می‌دهد</a:t>
            </a:r>
            <a:endParaRPr lang="en-US" sz="2000" dirty="0">
              <a:cs typeface="2  Badr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67786" y="1857363"/>
            <a:ext cx="1754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2  Badr" panose="00000400000000000000" pitchFamily="2" charset="-78"/>
              </a:rPr>
              <a:t>What is Octave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928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2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38199" y="18614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dirty="0" smtClean="0">
                <a:solidFill>
                  <a:srgbClr val="000000"/>
                </a:solidFill>
                <a:latin typeface="Calibri" panose="020F0502020204030204" pitchFamily="34" charset="0"/>
                <a:cs typeface="2  Badr" panose="00000400000000000000" pitchFamily="2" charset="-78"/>
              </a:rPr>
              <a:t>نمونه کد در زبان برنامه نویسی </a:t>
            </a:r>
            <a:r>
              <a:rPr lang="en-US" dirty="0" err="1" smtClean="0">
                <a:solidFill>
                  <a:srgbClr val="000000"/>
                </a:solidFill>
                <a:latin typeface="Calibri" panose="020F0502020204030204" pitchFamily="34" charset="0"/>
                <a:cs typeface="2  Badr" panose="00000400000000000000" pitchFamily="2" charset="-78"/>
              </a:rPr>
              <a:t>Matlab</a:t>
            </a:r>
            <a:endParaRPr lang="en-US" dirty="0">
              <a:cs typeface="2  Badr" panose="000004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1986163"/>
            <a:ext cx="5046413" cy="417717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884611" y="2222750"/>
            <a:ext cx="588460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2400" dirty="0">
                <a:solidFill>
                  <a:srgbClr val="202124"/>
                </a:solidFill>
                <a:latin typeface="Google Sans"/>
                <a:cs typeface="2  Badr" panose="00000400000000000000" pitchFamily="2" charset="-78"/>
              </a:rPr>
              <a:t>مَتلب </a:t>
            </a:r>
            <a:r>
              <a:rPr lang="fa-IR" sz="2400" dirty="0" smtClean="0">
                <a:solidFill>
                  <a:srgbClr val="202124"/>
                </a:solidFill>
                <a:latin typeface="Google Sans"/>
                <a:cs typeface="2  Badr" panose="00000400000000000000" pitchFamily="2" charset="-78"/>
              </a:rPr>
              <a:t>به </a:t>
            </a:r>
            <a:r>
              <a:rPr lang="fa-IR" sz="2400" dirty="0">
                <a:solidFill>
                  <a:srgbClr val="202124"/>
                </a:solidFill>
                <a:latin typeface="Google Sans"/>
                <a:cs typeface="2  Badr" panose="00000400000000000000" pitchFamily="2" charset="-78"/>
              </a:rPr>
              <a:t>انگلیسی: </a:t>
            </a:r>
            <a:r>
              <a:rPr lang="en-US" sz="2400" dirty="0" smtClean="0">
                <a:solidFill>
                  <a:srgbClr val="202124"/>
                </a:solidFill>
                <a:latin typeface="Google Sans"/>
                <a:cs typeface="2  Badr" panose="00000400000000000000" pitchFamily="2" charset="-78"/>
              </a:rPr>
              <a:t> </a:t>
            </a:r>
            <a:r>
              <a:rPr lang="en-US" sz="2400" dirty="0" smtClean="0">
                <a:solidFill>
                  <a:srgbClr val="040C28"/>
                </a:solidFill>
                <a:latin typeface="Google Sans"/>
                <a:cs typeface="2  Badr" panose="00000400000000000000" pitchFamily="2" charset="-78"/>
              </a:rPr>
              <a:t>MATLAB</a:t>
            </a:r>
            <a:r>
              <a:rPr lang="en-US" sz="2400" dirty="0">
                <a:solidFill>
                  <a:srgbClr val="202124"/>
                </a:solidFill>
                <a:latin typeface="Google Sans"/>
                <a:cs typeface="2  Badr" panose="00000400000000000000" pitchFamily="2" charset="-78"/>
              </a:rPr>
              <a:t> </a:t>
            </a:r>
            <a:r>
              <a:rPr lang="en-US" sz="2400" dirty="0" smtClean="0">
                <a:solidFill>
                  <a:srgbClr val="202124"/>
                </a:solidFill>
                <a:latin typeface="Google Sans"/>
                <a:cs typeface="2  Badr" panose="00000400000000000000" pitchFamily="2" charset="-78"/>
              </a:rPr>
              <a:t> </a:t>
            </a:r>
            <a:r>
              <a:rPr lang="fa-IR" sz="2400" dirty="0">
                <a:solidFill>
                  <a:srgbClr val="202124"/>
                </a:solidFill>
                <a:latin typeface="Google Sans"/>
                <a:cs typeface="2  Badr" panose="00000400000000000000" pitchFamily="2" charset="-78"/>
              </a:rPr>
              <a:t>یک محیط نرم‌افزاری برای انجام محاسبات عددی و یک </a:t>
            </a:r>
            <a:r>
              <a:rPr lang="fa-IR" sz="2400" dirty="0">
                <a:solidFill>
                  <a:srgbClr val="040C28"/>
                </a:solidFill>
                <a:latin typeface="Google Sans"/>
                <a:cs typeface="2  Badr" panose="00000400000000000000" pitchFamily="2" charset="-78"/>
              </a:rPr>
              <a:t>زبان برنامه‌نویسی</a:t>
            </a:r>
            <a:r>
              <a:rPr lang="fa-IR" sz="2400" dirty="0">
                <a:solidFill>
                  <a:srgbClr val="202124"/>
                </a:solidFill>
                <a:latin typeface="Google Sans"/>
                <a:cs typeface="2  Badr" panose="00000400000000000000" pitchFamily="2" charset="-78"/>
              </a:rPr>
              <a:t> نسل چهارم است. </a:t>
            </a:r>
            <a:r>
              <a:rPr lang="fa-IR" sz="2400" dirty="0" smtClean="0">
                <a:solidFill>
                  <a:srgbClr val="202124"/>
                </a:solidFill>
                <a:latin typeface="Google Sans"/>
                <a:cs typeface="2  Badr" panose="00000400000000000000" pitchFamily="2" charset="-78"/>
              </a:rPr>
              <a:t>واژه</a:t>
            </a:r>
            <a:r>
              <a:rPr lang="fa-IR" sz="2400" dirty="0">
                <a:solidFill>
                  <a:srgbClr val="202124"/>
                </a:solidFill>
                <a:latin typeface="Google Sans"/>
                <a:cs typeface="2  Badr" panose="00000400000000000000" pitchFamily="2" charset="-78"/>
              </a:rPr>
              <a:t> </a:t>
            </a:r>
            <a:r>
              <a:rPr lang="fa-IR" sz="2400" dirty="0">
                <a:solidFill>
                  <a:srgbClr val="040C28"/>
                </a:solidFill>
                <a:latin typeface="Google Sans"/>
                <a:cs typeface="2  Badr" panose="00000400000000000000" pitchFamily="2" charset="-78"/>
              </a:rPr>
              <a:t>متلب</a:t>
            </a:r>
            <a:r>
              <a:rPr lang="fa-IR" sz="2400" dirty="0">
                <a:solidFill>
                  <a:srgbClr val="202124"/>
                </a:solidFill>
                <a:latin typeface="Google Sans"/>
                <a:cs typeface="2  Badr" panose="00000400000000000000" pitchFamily="2" charset="-78"/>
              </a:rPr>
              <a:t> هم به معنی محیط محاسبات رقمی و هم به معنی خود </a:t>
            </a:r>
            <a:r>
              <a:rPr lang="fa-IR" sz="2400" dirty="0">
                <a:solidFill>
                  <a:srgbClr val="040C28"/>
                </a:solidFill>
                <a:latin typeface="Google Sans"/>
                <a:cs typeface="2  Badr" panose="00000400000000000000" pitchFamily="2" charset="-78"/>
              </a:rPr>
              <a:t>زبان برنامه‌نویسی</a:t>
            </a:r>
            <a:r>
              <a:rPr lang="fa-IR" sz="2400" dirty="0">
                <a:solidFill>
                  <a:srgbClr val="202124"/>
                </a:solidFill>
                <a:latin typeface="Google Sans"/>
                <a:cs typeface="2  Badr" panose="00000400000000000000" pitchFamily="2" charset="-78"/>
              </a:rPr>
              <a:t> مورد نظر است که از ترکیب دو </a:t>
            </a:r>
            <a:r>
              <a:rPr lang="fa-IR" sz="2400" dirty="0" smtClean="0">
                <a:solidFill>
                  <a:srgbClr val="202124"/>
                </a:solidFill>
                <a:latin typeface="Google Sans"/>
                <a:cs typeface="2  Badr" panose="00000400000000000000" pitchFamily="2" charset="-78"/>
              </a:rPr>
              <a:t>واژهٔ </a:t>
            </a:r>
            <a:r>
              <a:rPr lang="en-US" sz="2400" dirty="0" err="1" smtClean="0">
                <a:solidFill>
                  <a:srgbClr val="202124"/>
                </a:solidFill>
                <a:latin typeface="Google Sans"/>
                <a:cs typeface="2  Badr" panose="00000400000000000000" pitchFamily="2" charset="-78"/>
              </a:rPr>
              <a:t>MATrix</a:t>
            </a:r>
            <a:r>
              <a:rPr lang="fa-IR" sz="2400" dirty="0" smtClean="0">
                <a:solidFill>
                  <a:srgbClr val="202124"/>
                </a:solidFill>
                <a:latin typeface="Google Sans"/>
                <a:cs typeface="2  Badr" panose="00000400000000000000" pitchFamily="2" charset="-78"/>
              </a:rPr>
              <a:t>ماتریس </a:t>
            </a:r>
            <a:r>
              <a:rPr lang="fa-IR" sz="2400" dirty="0">
                <a:solidFill>
                  <a:srgbClr val="202124"/>
                </a:solidFill>
                <a:latin typeface="Google Sans"/>
                <a:cs typeface="2  Badr" panose="00000400000000000000" pitchFamily="2" charset="-78"/>
              </a:rPr>
              <a:t>و </a:t>
            </a:r>
            <a:r>
              <a:rPr lang="en-US" sz="2400" dirty="0" smtClean="0">
                <a:solidFill>
                  <a:srgbClr val="202124"/>
                </a:solidFill>
                <a:latin typeface="Google Sans"/>
                <a:cs typeface="2  Badr" panose="00000400000000000000" pitchFamily="2" charset="-78"/>
              </a:rPr>
              <a:t> </a:t>
            </a:r>
            <a:r>
              <a:rPr lang="en-US" sz="2400" dirty="0" err="1" smtClean="0">
                <a:solidFill>
                  <a:srgbClr val="202124"/>
                </a:solidFill>
                <a:latin typeface="Google Sans"/>
                <a:cs typeface="2  Badr" panose="00000400000000000000" pitchFamily="2" charset="-78"/>
              </a:rPr>
              <a:t>LABoratory</a:t>
            </a:r>
            <a:r>
              <a:rPr lang="en-US" sz="2400" dirty="0" smtClean="0">
                <a:solidFill>
                  <a:srgbClr val="202124"/>
                </a:solidFill>
                <a:latin typeface="Google Sans"/>
                <a:cs typeface="2  Badr" panose="00000400000000000000" pitchFamily="2" charset="-78"/>
              </a:rPr>
              <a:t> </a:t>
            </a:r>
            <a:r>
              <a:rPr lang="fa-IR" sz="2400" dirty="0" smtClean="0">
                <a:solidFill>
                  <a:srgbClr val="202124"/>
                </a:solidFill>
                <a:latin typeface="Google Sans"/>
                <a:cs typeface="2  Badr" panose="00000400000000000000" pitchFamily="2" charset="-78"/>
              </a:rPr>
              <a:t>آزمایشگاه </a:t>
            </a:r>
            <a:r>
              <a:rPr lang="fa-IR" sz="2400" dirty="0">
                <a:solidFill>
                  <a:srgbClr val="202124"/>
                </a:solidFill>
                <a:latin typeface="Google Sans"/>
                <a:cs typeface="2  Badr" panose="00000400000000000000" pitchFamily="2" charset="-78"/>
              </a:rPr>
              <a:t>ایجاد </a:t>
            </a:r>
            <a:r>
              <a:rPr lang="fa-IR" sz="2400" dirty="0" smtClean="0">
                <a:solidFill>
                  <a:srgbClr val="202124"/>
                </a:solidFill>
                <a:latin typeface="Google Sans"/>
                <a:cs typeface="2  Badr" panose="00000400000000000000" pitchFamily="2" charset="-78"/>
              </a:rPr>
              <a:t>شده‌است</a:t>
            </a:r>
            <a:r>
              <a:rPr lang="en-US" sz="2400" dirty="0">
                <a:solidFill>
                  <a:srgbClr val="202124"/>
                </a:solidFill>
                <a:latin typeface="Google Sans"/>
                <a:cs typeface="2  Badr" panose="00000400000000000000" pitchFamily="2" charset="-78"/>
              </a:rPr>
              <a:t>.</a:t>
            </a:r>
            <a:endParaRPr lang="en-US" sz="2400" dirty="0">
              <a:cs typeface="2  Badr" panose="00000400000000000000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88599" y="1735125"/>
            <a:ext cx="1720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2  Badr" panose="00000400000000000000" pitchFamily="2" charset="-78"/>
              </a:rPr>
              <a:t>What is </a:t>
            </a:r>
            <a:r>
              <a:rPr lang="en-US" dirty="0" err="1" smtClean="0">
                <a:solidFill>
                  <a:srgbClr val="000000"/>
                </a:solidFill>
                <a:latin typeface="Calibri" panose="020F0502020204030204" pitchFamily="34" charset="0"/>
                <a:cs typeface="2  Badr" panose="00000400000000000000" pitchFamily="2" charset="-78"/>
              </a:rPr>
              <a:t>Matlab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2  Badr" panose="00000400000000000000" pitchFamily="2" charset="-78"/>
              </a:rPr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190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199" y="18614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dirty="0" smtClean="0">
                <a:solidFill>
                  <a:srgbClr val="000000"/>
                </a:solidFill>
                <a:latin typeface="Calibri" panose="020F0502020204030204" pitchFamily="34" charset="0"/>
                <a:cs typeface="2  Badr" panose="00000400000000000000" pitchFamily="2" charset="-78"/>
              </a:rPr>
              <a:t>نمونه کد در زبان برنامه نویسی </a:t>
            </a:r>
            <a:r>
              <a:rPr lang="en-US" dirty="0" err="1" smtClean="0">
                <a:solidFill>
                  <a:srgbClr val="000000"/>
                </a:solidFill>
                <a:latin typeface="Calibri" panose="020F0502020204030204" pitchFamily="34" charset="0"/>
                <a:cs typeface="2  Badr" panose="00000400000000000000" pitchFamily="2" charset="-78"/>
              </a:rPr>
              <a:t>Lua</a:t>
            </a:r>
            <a:endParaRPr lang="en-US" dirty="0">
              <a:cs typeface="2  Badr" panose="00000400000000000000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81368" y="1511710"/>
            <a:ext cx="557243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2  Badr" panose="00000400000000000000" pitchFamily="2" charset="-78"/>
              </a:rPr>
              <a:t>این زبان برنامه‌نویسی به عنوان یک زبان اسکریپتی فرمانی </a:t>
            </a:r>
            <a:r>
              <a:rPr lang="fa-IR" sz="2000" dirty="0" smtClean="0">
                <a:cs typeface="2  Badr" panose="00000400000000000000" pitchFamily="2" charset="-78"/>
              </a:rPr>
              <a:t> </a:t>
            </a:r>
            <a:r>
              <a:rPr lang="en-US" sz="2000" dirty="0" smtClean="0">
                <a:cs typeface="2  Badr" panose="00000400000000000000" pitchFamily="2" charset="-78"/>
              </a:rPr>
              <a:t>Command </a:t>
            </a:r>
            <a:r>
              <a:rPr lang="en-US" sz="2000" dirty="0">
                <a:cs typeface="2  Badr" panose="00000400000000000000" pitchFamily="2" charset="-78"/>
              </a:rPr>
              <a:t>Script </a:t>
            </a:r>
            <a:r>
              <a:rPr lang="en-US" sz="2000" dirty="0" smtClean="0">
                <a:cs typeface="2  Badr" panose="00000400000000000000" pitchFamily="2" charset="-78"/>
              </a:rPr>
              <a:t>Language </a:t>
            </a:r>
            <a:r>
              <a:rPr lang="fa-IR" sz="2000" dirty="0">
                <a:cs typeface="2  Badr" panose="00000400000000000000" pitchFamily="2" charset="-78"/>
              </a:rPr>
              <a:t>شناخته می‌شود؛ به </a:t>
            </a:r>
            <a:endParaRPr lang="fa-IR" sz="2000" dirty="0" smtClean="0">
              <a:cs typeface="2  Badr" panose="00000400000000000000" pitchFamily="2" charset="-78"/>
            </a:endParaRPr>
          </a:p>
          <a:p>
            <a:pPr algn="r" rtl="1"/>
            <a:r>
              <a:rPr lang="fa-IR" sz="2000" dirty="0" smtClean="0">
                <a:cs typeface="2  Badr" panose="00000400000000000000" pitchFamily="2" charset="-78"/>
              </a:rPr>
              <a:t>این </a:t>
            </a:r>
            <a:r>
              <a:rPr lang="fa-IR" sz="2000" dirty="0">
                <a:cs typeface="2  Badr" panose="00000400000000000000" pitchFamily="2" charset="-78"/>
              </a:rPr>
              <a:t>معنی که کدهای آن به صورت خط فرمان در نظر </a:t>
            </a:r>
            <a:r>
              <a:rPr lang="fa-IR" sz="2000" dirty="0" smtClean="0">
                <a:cs typeface="2  Badr" panose="00000400000000000000" pitchFamily="2" charset="-78"/>
              </a:rPr>
              <a:t>گرفته</a:t>
            </a:r>
          </a:p>
          <a:p>
            <a:pPr algn="r" rtl="1"/>
            <a:r>
              <a:rPr lang="fa-IR" sz="2000" dirty="0" smtClean="0">
                <a:cs typeface="2  Badr" panose="00000400000000000000" pitchFamily="2" charset="-78"/>
              </a:rPr>
              <a:t> </a:t>
            </a:r>
            <a:r>
              <a:rPr lang="fa-IR" sz="2000" dirty="0">
                <a:cs typeface="2  Badr" panose="00000400000000000000" pitchFamily="2" charset="-78"/>
              </a:rPr>
              <a:t>می‌شوند و برای اجرا درون یک محیطی مانند بازی ویدئویی یا برنامه کاربردی اجرا می‌شوند.</a:t>
            </a:r>
            <a:endParaRPr lang="en-US" sz="2000" dirty="0">
              <a:cs typeface="2  Badr" panose="00000400000000000000" pitchFamily="2" charset="-7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28" y="1511710"/>
            <a:ext cx="5474111" cy="29722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27" y="4483981"/>
            <a:ext cx="5474111" cy="221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55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199" y="18614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dirty="0" smtClean="0">
                <a:solidFill>
                  <a:srgbClr val="000000"/>
                </a:solidFill>
                <a:latin typeface="Calibri" panose="020F0502020204030204" pitchFamily="34" charset="0"/>
                <a:cs typeface="2  Badr" panose="00000400000000000000" pitchFamily="2" charset="-78"/>
              </a:rPr>
              <a:t>نمونه کد در زبان برنامه نویسی </a:t>
            </a:r>
            <a:r>
              <a:rPr lang="en-US" dirty="0" err="1" smtClean="0">
                <a:solidFill>
                  <a:srgbClr val="000000"/>
                </a:solidFill>
                <a:latin typeface="Calibri" panose="020F0502020204030204" pitchFamily="34" charset="0"/>
                <a:cs typeface="2  Badr" panose="00000400000000000000" pitchFamily="2" charset="-78"/>
              </a:rPr>
              <a:t>Lua</a:t>
            </a:r>
            <a:endParaRPr lang="en-US" dirty="0">
              <a:cs typeface="2  Badr" panose="000004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36709" y="1421946"/>
            <a:ext cx="1720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What is Python?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17" y="1697856"/>
            <a:ext cx="4960989" cy="28290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252" y="3024122"/>
            <a:ext cx="4936407" cy="337791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588223" y="1872020"/>
            <a:ext cx="511202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2400" b="1" dirty="0">
                <a:cs typeface="2  Badr" panose="00000400000000000000" pitchFamily="2" charset="-78"/>
              </a:rPr>
              <a:t>پایتون </a:t>
            </a:r>
            <a:r>
              <a:rPr lang="fa-IR" sz="2400" dirty="0">
                <a:cs typeface="2  Badr" panose="00000400000000000000" pitchFamily="2" charset="-78"/>
              </a:rPr>
              <a:t>یک زبان برنامه‌نویسی چند پارادایمی است </a:t>
            </a:r>
            <a:r>
              <a:rPr lang="fa-IR" sz="2400" dirty="0" smtClean="0">
                <a:cs typeface="2  Badr" panose="00000400000000000000" pitchFamily="2" charset="-78"/>
              </a:rPr>
              <a:t>به</a:t>
            </a:r>
          </a:p>
          <a:p>
            <a:pPr algn="r" rtl="1"/>
            <a:r>
              <a:rPr lang="fa-IR" sz="2400" dirty="0" smtClean="0">
                <a:cs typeface="2  Badr" panose="00000400000000000000" pitchFamily="2" charset="-78"/>
              </a:rPr>
              <a:t> </a:t>
            </a:r>
            <a:r>
              <a:rPr lang="fa-IR" sz="2400" dirty="0">
                <a:cs typeface="2  Badr" panose="00000400000000000000" pitchFamily="2" charset="-78"/>
              </a:rPr>
              <a:t>طوریکه هم شیء گرایی و برنامه‌نویسی ساخت‌یافته </a:t>
            </a:r>
            <a:endParaRPr lang="fa-IR" sz="2400" dirty="0" smtClean="0">
              <a:cs typeface="2  Badr" panose="00000400000000000000" pitchFamily="2" charset="-78"/>
            </a:endParaRPr>
          </a:p>
          <a:p>
            <a:pPr algn="r" rtl="1"/>
            <a:r>
              <a:rPr lang="fa-IR" sz="2400" dirty="0" smtClean="0">
                <a:cs typeface="2  Badr" panose="00000400000000000000" pitchFamily="2" charset="-78"/>
              </a:rPr>
              <a:t>را </a:t>
            </a:r>
            <a:r>
              <a:rPr lang="fa-IR" sz="2400" dirty="0">
                <a:cs typeface="2  Badr" panose="00000400000000000000" pitchFamily="2" charset="-78"/>
              </a:rPr>
              <a:t>کاملاً پوشش می‌دهد و هم بسیاری از </a:t>
            </a:r>
            <a:r>
              <a:rPr lang="fa-IR" sz="2400" dirty="0" smtClean="0">
                <a:cs typeface="2  Badr" panose="00000400000000000000" pitchFamily="2" charset="-78"/>
              </a:rPr>
              <a:t>خصوصیات</a:t>
            </a:r>
          </a:p>
          <a:p>
            <a:pPr algn="r" rtl="1"/>
            <a:r>
              <a:rPr lang="fa-IR" sz="2400" dirty="0" smtClean="0">
                <a:cs typeface="2  Badr" panose="00000400000000000000" pitchFamily="2" charset="-78"/>
              </a:rPr>
              <a:t> </a:t>
            </a:r>
            <a:r>
              <a:rPr lang="fa-IR" sz="2400" dirty="0">
                <a:cs typeface="2  Badr" panose="00000400000000000000" pitchFamily="2" charset="-78"/>
              </a:rPr>
              <a:t>پایتون برنامه‌نویسی جنبه گرا و تابعی (مثل </a:t>
            </a:r>
            <a:r>
              <a:rPr lang="fa-IR" sz="2400" dirty="0" smtClean="0">
                <a:cs typeface="2  Badr" panose="00000400000000000000" pitchFamily="2" charset="-78"/>
              </a:rPr>
              <a:t>پشتیبانی</a:t>
            </a:r>
          </a:p>
          <a:p>
            <a:pPr algn="r" rtl="1"/>
            <a:r>
              <a:rPr lang="fa-IR" sz="2400" dirty="0" smtClean="0">
                <a:cs typeface="2  Badr" panose="00000400000000000000" pitchFamily="2" charset="-78"/>
              </a:rPr>
              <a:t> </a:t>
            </a:r>
            <a:r>
              <a:rPr lang="fa-IR" sz="2400" dirty="0">
                <a:cs typeface="2  Badr" panose="00000400000000000000" pitchFamily="2" charset="-78"/>
              </a:rPr>
              <a:t>از فرا برنامه‌نویسی) را پوشش می‌دهد. پارادایم‌های </a:t>
            </a:r>
            <a:endParaRPr lang="fa-IR" sz="2400" dirty="0" smtClean="0">
              <a:cs typeface="2  Badr" panose="00000400000000000000" pitchFamily="2" charset="-78"/>
            </a:endParaRPr>
          </a:p>
          <a:p>
            <a:pPr algn="r" rtl="1"/>
            <a:r>
              <a:rPr lang="fa-IR" sz="2400" dirty="0" smtClean="0">
                <a:cs typeface="2  Badr" panose="00000400000000000000" pitchFamily="2" charset="-78"/>
              </a:rPr>
              <a:t>برنامه‌نویسی </a:t>
            </a:r>
            <a:r>
              <a:rPr lang="fa-IR" sz="2400" dirty="0">
                <a:cs typeface="2  Badr" panose="00000400000000000000" pitchFamily="2" charset="-78"/>
              </a:rPr>
              <a:t>دیگر نیز به </a:t>
            </a:r>
            <a:r>
              <a:rPr lang="fa-IR" sz="2400" dirty="0" smtClean="0">
                <a:cs typeface="2  Badr" panose="00000400000000000000" pitchFamily="2" charset="-78"/>
              </a:rPr>
              <a:t>وسیله </a:t>
            </a:r>
            <a:r>
              <a:rPr lang="fa-IR" sz="2400" dirty="0">
                <a:cs typeface="2  Badr" panose="00000400000000000000" pitchFamily="2" charset="-78"/>
              </a:rPr>
              <a:t>افزونه‌ها </a:t>
            </a:r>
            <a:r>
              <a:rPr lang="fa-IR" sz="2400" dirty="0" smtClean="0">
                <a:cs typeface="2  Badr" panose="00000400000000000000" pitchFamily="2" charset="-78"/>
              </a:rPr>
              <a:t>پشتیبانی</a:t>
            </a:r>
          </a:p>
          <a:p>
            <a:pPr algn="r" rtl="1"/>
            <a:r>
              <a:rPr lang="fa-IR" sz="2400" dirty="0" smtClean="0">
                <a:cs typeface="2  Badr" panose="00000400000000000000" pitchFamily="2" charset="-78"/>
              </a:rPr>
              <a:t> </a:t>
            </a:r>
            <a:r>
              <a:rPr lang="fa-IR" sz="2400" dirty="0">
                <a:cs typeface="2  Badr" panose="00000400000000000000" pitchFamily="2" charset="-78"/>
              </a:rPr>
              <a:t>شده‌اند.</a:t>
            </a:r>
            <a:endParaRPr lang="en-US" sz="2400" dirty="0">
              <a:cs typeface="2  Badr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04252" y="4361335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rtl="1"/>
            <a:r>
              <a:rPr lang="fa-IR" sz="2400" b="1" dirty="0">
                <a:solidFill>
                  <a:srgbClr val="202124"/>
                </a:solidFill>
                <a:latin typeface="Google Sans"/>
                <a:cs typeface="2  Badr" panose="00000400000000000000" pitchFamily="2" charset="-78"/>
              </a:rPr>
              <a:t>منظور از </a:t>
            </a:r>
            <a:r>
              <a:rPr lang="fa-IR" sz="2400" b="1" dirty="0">
                <a:solidFill>
                  <a:srgbClr val="040C28"/>
                </a:solidFill>
                <a:latin typeface="Google Sans"/>
                <a:cs typeface="2  Badr" panose="00000400000000000000" pitchFamily="2" charset="-78"/>
              </a:rPr>
              <a:t>پارادایم برنامه نویسی چیست</a:t>
            </a:r>
            <a:r>
              <a:rPr lang="fa-IR" sz="2400" b="1" dirty="0" smtClean="0">
                <a:solidFill>
                  <a:srgbClr val="202124"/>
                </a:solidFill>
                <a:latin typeface="Google Sans"/>
                <a:cs typeface="2  Badr" panose="00000400000000000000" pitchFamily="2" charset="-78"/>
              </a:rPr>
              <a:t>؟</a:t>
            </a:r>
          </a:p>
          <a:p>
            <a:pPr algn="r" rtl="1"/>
            <a:r>
              <a:rPr lang="fa-IR" sz="2400" dirty="0" smtClean="0">
                <a:solidFill>
                  <a:srgbClr val="040C28"/>
                </a:solidFill>
                <a:latin typeface="Google Sans"/>
                <a:cs typeface="2  Badr" panose="00000400000000000000" pitchFamily="2" charset="-78"/>
              </a:rPr>
              <a:t>پارادایم‌های </a:t>
            </a:r>
            <a:r>
              <a:rPr lang="fa-IR" sz="2400" dirty="0">
                <a:solidFill>
                  <a:srgbClr val="040C28"/>
                </a:solidFill>
                <a:latin typeface="Google Sans"/>
                <a:cs typeface="2  Badr" panose="00000400000000000000" pitchFamily="2" charset="-78"/>
              </a:rPr>
              <a:t>برنامه نویسی</a:t>
            </a:r>
            <a:r>
              <a:rPr lang="fa-IR" sz="2400" dirty="0">
                <a:solidFill>
                  <a:srgbClr val="202124"/>
                </a:solidFill>
                <a:latin typeface="Google Sans"/>
                <a:cs typeface="2  Badr" panose="00000400000000000000" pitchFamily="2" charset="-78"/>
              </a:rPr>
              <a:t> روش‌ها یا سبک‌های مختلفی </a:t>
            </a:r>
            <a:endParaRPr lang="fa-IR" sz="2400" dirty="0" smtClean="0">
              <a:solidFill>
                <a:srgbClr val="202124"/>
              </a:solidFill>
              <a:latin typeface="Google Sans"/>
              <a:cs typeface="2  Badr" panose="00000400000000000000" pitchFamily="2" charset="-78"/>
            </a:endParaRPr>
          </a:p>
          <a:p>
            <a:pPr algn="r" rtl="1"/>
            <a:r>
              <a:rPr lang="fa-IR" sz="2400" dirty="0" smtClean="0">
                <a:solidFill>
                  <a:srgbClr val="202124"/>
                </a:solidFill>
                <a:latin typeface="Google Sans"/>
                <a:cs typeface="2  Badr" panose="00000400000000000000" pitchFamily="2" charset="-78"/>
              </a:rPr>
              <a:t>هستند </a:t>
            </a:r>
            <a:r>
              <a:rPr lang="fa-IR" sz="2400" dirty="0">
                <a:solidFill>
                  <a:srgbClr val="202124"/>
                </a:solidFill>
                <a:latin typeface="Google Sans"/>
                <a:cs typeface="2  Badr" panose="00000400000000000000" pitchFamily="2" charset="-78"/>
              </a:rPr>
              <a:t>که با استفاده از آن‌ها می‌توان یک </a:t>
            </a:r>
            <a:r>
              <a:rPr lang="fa-IR" sz="2400" dirty="0">
                <a:solidFill>
                  <a:srgbClr val="040C28"/>
                </a:solidFill>
                <a:latin typeface="Google Sans"/>
                <a:cs typeface="2  Badr" panose="00000400000000000000" pitchFamily="2" charset="-78"/>
              </a:rPr>
              <a:t>برنامه</a:t>
            </a:r>
            <a:r>
              <a:rPr lang="fa-IR" sz="2400" dirty="0">
                <a:solidFill>
                  <a:srgbClr val="202124"/>
                </a:solidFill>
                <a:latin typeface="Google Sans"/>
                <a:cs typeface="2  Badr" panose="00000400000000000000" pitchFamily="2" charset="-78"/>
              </a:rPr>
              <a:t> یا </a:t>
            </a:r>
            <a:r>
              <a:rPr lang="fa-IR" sz="2400" dirty="0" smtClean="0">
                <a:solidFill>
                  <a:srgbClr val="202124"/>
                </a:solidFill>
                <a:latin typeface="Google Sans"/>
                <a:cs typeface="2  Badr" panose="00000400000000000000" pitchFamily="2" charset="-78"/>
              </a:rPr>
              <a:t>زبان</a:t>
            </a:r>
          </a:p>
          <a:p>
            <a:pPr algn="r" rtl="1"/>
            <a:r>
              <a:rPr lang="fa-IR" sz="2400" dirty="0">
                <a:solidFill>
                  <a:srgbClr val="202124"/>
                </a:solidFill>
                <a:latin typeface="Google Sans"/>
                <a:cs typeface="2  Badr" panose="00000400000000000000" pitchFamily="2" charset="-78"/>
              </a:rPr>
              <a:t> </a:t>
            </a:r>
            <a:r>
              <a:rPr lang="fa-IR" sz="2400" dirty="0">
                <a:solidFill>
                  <a:srgbClr val="040C28"/>
                </a:solidFill>
                <a:latin typeface="Google Sans"/>
                <a:cs typeface="2  Badr" panose="00000400000000000000" pitchFamily="2" charset="-78"/>
              </a:rPr>
              <a:t>برنامه نویسی</a:t>
            </a:r>
            <a:r>
              <a:rPr lang="fa-IR" sz="2400" dirty="0">
                <a:solidFill>
                  <a:srgbClr val="202124"/>
                </a:solidFill>
                <a:latin typeface="Google Sans"/>
                <a:cs typeface="2  Badr" panose="00000400000000000000" pitchFamily="2" charset="-78"/>
              </a:rPr>
              <a:t> معین را سازماندهی کرد. هر </a:t>
            </a:r>
            <a:r>
              <a:rPr lang="fa-IR" sz="2400" dirty="0">
                <a:solidFill>
                  <a:srgbClr val="040C28"/>
                </a:solidFill>
                <a:latin typeface="Google Sans"/>
                <a:cs typeface="2  Badr" panose="00000400000000000000" pitchFamily="2" charset="-78"/>
              </a:rPr>
              <a:t>پارادایم</a:t>
            </a:r>
            <a:r>
              <a:rPr lang="fa-IR" sz="2400" dirty="0">
                <a:solidFill>
                  <a:srgbClr val="202124"/>
                </a:solidFill>
                <a:latin typeface="Google Sans"/>
                <a:cs typeface="2  Badr" panose="00000400000000000000" pitchFamily="2" charset="-78"/>
              </a:rPr>
              <a:t> </a:t>
            </a:r>
            <a:r>
              <a:rPr lang="fa-IR" sz="2400" dirty="0" smtClean="0">
                <a:solidFill>
                  <a:srgbClr val="202124"/>
                </a:solidFill>
                <a:latin typeface="Google Sans"/>
                <a:cs typeface="2  Badr" panose="00000400000000000000" pitchFamily="2" charset="-78"/>
              </a:rPr>
              <a:t>متشکل</a:t>
            </a:r>
          </a:p>
          <a:p>
            <a:pPr algn="r" rtl="1"/>
            <a:r>
              <a:rPr lang="fa-IR" sz="2400" dirty="0" smtClean="0">
                <a:solidFill>
                  <a:srgbClr val="202124"/>
                </a:solidFill>
                <a:latin typeface="Google Sans"/>
                <a:cs typeface="2  Badr" panose="00000400000000000000" pitchFamily="2" charset="-78"/>
              </a:rPr>
              <a:t> </a:t>
            </a:r>
            <a:r>
              <a:rPr lang="fa-IR" sz="2400" dirty="0">
                <a:solidFill>
                  <a:srgbClr val="202124"/>
                </a:solidFill>
                <a:latin typeface="Google Sans"/>
                <a:cs typeface="2  Badr" panose="00000400000000000000" pitchFamily="2" charset="-78"/>
              </a:rPr>
              <a:t>از ساختارها، ویژگی‌ها و نظرات خاصی در مورد </a:t>
            </a:r>
            <a:r>
              <a:rPr lang="fa-IR" sz="2400" dirty="0" smtClean="0">
                <a:solidFill>
                  <a:srgbClr val="202124"/>
                </a:solidFill>
                <a:latin typeface="Google Sans"/>
                <a:cs typeface="2  Badr" panose="00000400000000000000" pitchFamily="2" charset="-78"/>
              </a:rPr>
              <a:t>چگونگی</a:t>
            </a:r>
          </a:p>
          <a:p>
            <a:pPr algn="r" rtl="1"/>
            <a:r>
              <a:rPr lang="fa-IR" sz="2400" dirty="0" smtClean="0">
                <a:solidFill>
                  <a:srgbClr val="202124"/>
                </a:solidFill>
                <a:latin typeface="Google Sans"/>
                <a:cs typeface="2  Badr" panose="00000400000000000000" pitchFamily="2" charset="-78"/>
              </a:rPr>
              <a:t> </a:t>
            </a:r>
            <a:r>
              <a:rPr lang="fa-IR" sz="2400" dirty="0">
                <a:solidFill>
                  <a:srgbClr val="202124"/>
                </a:solidFill>
                <a:latin typeface="Google Sans"/>
                <a:cs typeface="2  Badr" panose="00000400000000000000" pitchFamily="2" charset="-78"/>
              </a:rPr>
              <a:t>حل مشکلات رایج </a:t>
            </a:r>
            <a:r>
              <a:rPr lang="fa-IR" sz="2400" dirty="0">
                <a:solidFill>
                  <a:srgbClr val="040C28"/>
                </a:solidFill>
                <a:latin typeface="Google Sans"/>
                <a:cs typeface="2  Badr" panose="00000400000000000000" pitchFamily="2" charset="-78"/>
              </a:rPr>
              <a:t>برنامه نویسی</a:t>
            </a:r>
            <a:r>
              <a:rPr lang="fa-IR" sz="2400" dirty="0">
                <a:solidFill>
                  <a:srgbClr val="202124"/>
                </a:solidFill>
                <a:latin typeface="Google Sans"/>
                <a:cs typeface="2  Badr" panose="00000400000000000000" pitchFamily="2" charset="-78"/>
              </a:rPr>
              <a:t> </a:t>
            </a:r>
            <a:r>
              <a:rPr lang="fa-IR" sz="2400" dirty="0" smtClean="0">
                <a:solidFill>
                  <a:srgbClr val="202124"/>
                </a:solidFill>
                <a:latin typeface="Google Sans"/>
                <a:cs typeface="2  Badr" panose="00000400000000000000" pitchFamily="2" charset="-78"/>
              </a:rPr>
              <a:t>است.</a:t>
            </a:r>
            <a:endParaRPr lang="en-US" sz="2400" dirty="0">
              <a:cs typeface="2  Badr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81308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</TotalTime>
  <Words>951</Words>
  <Application>Microsoft Office PowerPoint</Application>
  <PresentationFormat>Widescreen</PresentationFormat>
  <Paragraphs>133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2  Badr</vt:lpstr>
      <vt:lpstr>2  Baran</vt:lpstr>
      <vt:lpstr>2  Davat</vt:lpstr>
      <vt:lpstr>2  Lotus</vt:lpstr>
      <vt:lpstr>Arial</vt:lpstr>
      <vt:lpstr>Calibri</vt:lpstr>
      <vt:lpstr>Calibri Light</vt:lpstr>
      <vt:lpstr>Google Sans</vt:lpstr>
      <vt:lpstr>Simplified Arabic</vt:lpstr>
      <vt:lpstr>Office Theme</vt:lpstr>
      <vt:lpstr>PowerPoint Presentation</vt:lpstr>
      <vt:lpstr>PowerPoint Presentation</vt:lpstr>
      <vt:lpstr>PowerPoint Presentation</vt:lpstr>
      <vt:lpstr>CoppeliaSim  چیست؟ </vt:lpstr>
      <vt:lpstr>CoppeliaSim  مبتنی بر چیست ؟</vt:lpstr>
      <vt:lpstr>نمونه کد در زبان برنامه نویسی Octave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لینک دانلود شبیح ساز</vt:lpstr>
      <vt:lpstr>نحوه نصب</vt:lpstr>
      <vt:lpstr>نحوه نصب</vt:lpstr>
      <vt:lpstr>نحوه نصب</vt:lpstr>
      <vt:lpstr>نحوه نصب</vt:lpstr>
      <vt:lpstr>نحوه نصب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ساخت یک پروژه در نرمافزار</vt:lpstr>
      <vt:lpstr>ساخت یک پروژه در نرمافزار</vt:lpstr>
      <vt:lpstr>ساخت یک پروژه در نرمافزار</vt:lpstr>
      <vt:lpstr>ساخت یک پروژه در نرمافزار</vt:lpstr>
      <vt:lpstr>ساخت یک پروژه در نرمافزار</vt:lpstr>
      <vt:lpstr>ساخت یک پروژه در نرمافزار</vt:lpstr>
      <vt:lpstr>ساخت یک پروژه در نرمافزار</vt:lpstr>
      <vt:lpstr>ساخت یک پروژه در نرمافزار</vt:lpstr>
      <vt:lpstr>PowerPoint Presentation</vt:lpstr>
      <vt:lpstr>لینک دانلود یسری پروژه از گیت هاب </vt:lpstr>
      <vt:lpstr>Help full link</vt:lpstr>
      <vt:lpstr>The End *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lixsu</dc:creator>
  <cp:lastModifiedBy>lixsu</cp:lastModifiedBy>
  <cp:revision>50</cp:revision>
  <dcterms:created xsi:type="dcterms:W3CDTF">2023-11-13T07:46:29Z</dcterms:created>
  <dcterms:modified xsi:type="dcterms:W3CDTF">2023-11-25T20:57:15Z</dcterms:modified>
</cp:coreProperties>
</file>